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257" r:id="rId6"/>
    <p:sldId id="258" r:id="rId7"/>
    <p:sldId id="259" r:id="rId8"/>
    <p:sldId id="261" r:id="rId9"/>
    <p:sldId id="263" r:id="rId10"/>
    <p:sldId id="262" r:id="rId11"/>
    <p:sldId id="272" r:id="rId12"/>
    <p:sldId id="264" r:id="rId13"/>
    <p:sldId id="271" r:id="rId14"/>
    <p:sldId id="265" r:id="rId15"/>
    <p:sldId id="268" r:id="rId16"/>
    <p:sldId id="267" r:id="rId17"/>
    <p:sldId id="266" r:id="rId18"/>
    <p:sldId id="269" r:id="rId19"/>
    <p:sldId id="270" r:id="rId20"/>
    <p:sldId id="273" r:id="rId21"/>
    <p:sldId id="260" r:id="rId22"/>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01" autoAdjust="0"/>
  </p:normalViewPr>
  <p:slideViewPr>
    <p:cSldViewPr snapToGrid="0">
      <p:cViewPr varScale="1">
        <p:scale>
          <a:sx n="74" d="100"/>
          <a:sy n="74" d="100"/>
        </p:scale>
        <p:origin x="1686" y="78"/>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072"/>
        <p:guide pos="40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29/10/2018</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812CC1F7-F3F4-4D7C-8556-4996105A9C7C}" type="datetimeFigureOut">
              <a:rPr lang="en-GB" smtClean="0"/>
              <a:t>29/10/2018</a:t>
            </a:fld>
            <a:endParaRPr lang="en-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a:t>
            </a:fld>
            <a:endParaRPr lang="en-GB"/>
          </a:p>
        </p:txBody>
      </p:sp>
    </p:spTree>
    <p:extLst>
      <p:ext uri="{BB962C8B-B14F-4D97-AF65-F5344CB8AC3E}">
        <p14:creationId xmlns:p14="http://schemas.microsoft.com/office/powerpoint/2010/main" val="219860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2</a:t>
            </a:fld>
            <a:endParaRPr lang="en-GB"/>
          </a:p>
        </p:txBody>
      </p:sp>
    </p:spTree>
    <p:extLst>
      <p:ext uri="{BB962C8B-B14F-4D97-AF65-F5344CB8AC3E}">
        <p14:creationId xmlns:p14="http://schemas.microsoft.com/office/powerpoint/2010/main" val="2069369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3</a:t>
            </a:fld>
            <a:endParaRPr lang="en-GB"/>
          </a:p>
        </p:txBody>
      </p:sp>
    </p:spTree>
    <p:extLst>
      <p:ext uri="{BB962C8B-B14F-4D97-AF65-F5344CB8AC3E}">
        <p14:creationId xmlns:p14="http://schemas.microsoft.com/office/powerpoint/2010/main" val="2628402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5</a:t>
            </a:fld>
            <a:endParaRPr lang="en-GB"/>
          </a:p>
        </p:txBody>
      </p:sp>
    </p:spTree>
    <p:extLst>
      <p:ext uri="{BB962C8B-B14F-4D97-AF65-F5344CB8AC3E}">
        <p14:creationId xmlns:p14="http://schemas.microsoft.com/office/powerpoint/2010/main" val="1595063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6</a:t>
            </a:fld>
            <a:endParaRPr lang="en-GB"/>
          </a:p>
        </p:txBody>
      </p:sp>
    </p:spTree>
    <p:extLst>
      <p:ext uri="{BB962C8B-B14F-4D97-AF65-F5344CB8AC3E}">
        <p14:creationId xmlns:p14="http://schemas.microsoft.com/office/powerpoint/2010/main" val="3319209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9</a:t>
            </a:fld>
            <a:endParaRPr lang="en-GB"/>
          </a:p>
        </p:txBody>
      </p:sp>
    </p:spTree>
    <p:extLst>
      <p:ext uri="{BB962C8B-B14F-4D97-AF65-F5344CB8AC3E}">
        <p14:creationId xmlns:p14="http://schemas.microsoft.com/office/powerpoint/2010/main" val="279855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10</a:t>
            </a:fld>
            <a:endParaRPr lang="en-GB"/>
          </a:p>
        </p:txBody>
      </p:sp>
    </p:spTree>
    <p:extLst>
      <p:ext uri="{BB962C8B-B14F-4D97-AF65-F5344CB8AC3E}">
        <p14:creationId xmlns:p14="http://schemas.microsoft.com/office/powerpoint/2010/main" val="3714387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12</a:t>
            </a:fld>
            <a:endParaRPr lang="en-GB"/>
          </a:p>
        </p:txBody>
      </p:sp>
    </p:spTree>
    <p:extLst>
      <p:ext uri="{BB962C8B-B14F-4D97-AF65-F5344CB8AC3E}">
        <p14:creationId xmlns:p14="http://schemas.microsoft.com/office/powerpoint/2010/main" val="1086415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251" y="-209550"/>
            <a:ext cx="13795538" cy="13680000"/>
          </a:xfrm>
          <a:prstGeom prst="rect">
            <a:avLst/>
          </a:prstGeom>
        </p:spPr>
      </p:pic>
      <p:sp>
        <p:nvSpPr>
          <p:cNvPr id="2" name="object 2"/>
          <p:cNvSpPr txBox="1"/>
          <p:nvPr/>
        </p:nvSpPr>
        <p:spPr>
          <a:xfrm>
            <a:off x="467354" y="1438441"/>
            <a:ext cx="11963541" cy="8309967"/>
          </a:xfrm>
          <a:prstGeom prst="rect">
            <a:avLst/>
          </a:prstGeom>
        </p:spPr>
        <p:txBody>
          <a:bodyPr vert="horz" wrap="square" lIns="0" tIns="0" rIns="0" bIns="0" rtlCol="0">
            <a:spAutoFit/>
          </a:bodyPr>
          <a:lstStyle/>
          <a:p>
            <a:pPr marL="12700" marR="5080"/>
            <a:r>
              <a:rPr lang="cy-GB" sz="4500" b="1" spc="-5" dirty="0" smtClean="0">
                <a:solidFill>
                  <a:schemeClr val="tx1">
                    <a:lumMod val="75000"/>
                    <a:lumOff val="25000"/>
                  </a:schemeClr>
                </a:solidFill>
                <a:latin typeface="Arial"/>
                <a:cs typeface="Arial"/>
              </a:rPr>
              <a:t>Cyrsiau safon uwch mewn dosbarthiadau chwech a cholegau addysg bellach </a:t>
            </a:r>
          </a:p>
          <a:p>
            <a:pPr marL="12700" marR="2997200"/>
            <a:r>
              <a:rPr lang="cy-GB" sz="4500" spc="-5" dirty="0" smtClean="0">
                <a:solidFill>
                  <a:schemeClr val="tx1">
                    <a:lumMod val="75000"/>
                    <a:lumOff val="25000"/>
                  </a:schemeClr>
                </a:solidFill>
                <a:latin typeface="Arial"/>
                <a:cs typeface="Arial"/>
              </a:rPr>
              <a:t>Trosolwg o safonau, darpariaeth ac arweinyddiaeth mewn darpariaeth Safon Uwch ar gyfer dysgwyr      16-19 oed</a:t>
            </a:r>
            <a:endParaRPr sz="4500" b="1" spc="-5" dirty="0">
              <a:solidFill>
                <a:schemeClr val="tx1">
                  <a:lumMod val="75000"/>
                  <a:lumOff val="25000"/>
                </a:schemeClr>
              </a:solidFill>
              <a:latin typeface="Arial"/>
              <a:cs typeface="Arial"/>
            </a:endParaRPr>
          </a:p>
          <a:p>
            <a:pPr marL="12700" marR="2997200"/>
            <a:r>
              <a:rPr lang="en-GB" sz="4500" b="1" spc="-5" dirty="0">
                <a:solidFill>
                  <a:schemeClr val="tx1">
                    <a:lumMod val="75000"/>
                    <a:lumOff val="25000"/>
                  </a:schemeClr>
                </a:solidFill>
                <a:latin typeface="Arial"/>
                <a:cs typeface="Arial"/>
              </a:rPr>
              <a:t>A levels in sixth forms and further education colleges </a:t>
            </a:r>
            <a:endParaRPr lang="en-GB" sz="4500" b="1" spc="-5" dirty="0" smtClean="0">
              <a:solidFill>
                <a:schemeClr val="tx1">
                  <a:lumMod val="75000"/>
                  <a:lumOff val="25000"/>
                </a:schemeClr>
              </a:solidFill>
              <a:latin typeface="Arial"/>
              <a:cs typeface="Arial"/>
            </a:endParaRPr>
          </a:p>
          <a:p>
            <a:pPr marL="12700" marR="2997200"/>
            <a:r>
              <a:rPr lang="en-GB" sz="4500" spc="-5" dirty="0" smtClean="0">
                <a:solidFill>
                  <a:schemeClr val="tx1">
                    <a:lumMod val="75000"/>
                    <a:lumOff val="25000"/>
                  </a:schemeClr>
                </a:solidFill>
                <a:latin typeface="Arial"/>
                <a:cs typeface="Arial"/>
              </a:rPr>
              <a:t>An overview of standards, provision and leadership of A level provision for 16-19 year old learners</a:t>
            </a:r>
            <a:endParaRPr sz="4500"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300167"/>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Darpariaeth</a:t>
            </a:r>
            <a:r>
              <a:rPr lang="en-GB" sz="4500" b="1" spc="-10" dirty="0" smtClean="0">
                <a:solidFill>
                  <a:schemeClr val="tx1">
                    <a:lumMod val="95000"/>
                    <a:lumOff val="5000"/>
                  </a:schemeClr>
                </a:solidFill>
                <a:latin typeface="Arial" panose="020B0604020202020204" pitchFamily="34" charset="0"/>
                <a:cs typeface="Arial" panose="020B0604020202020204" pitchFamily="34" charset="0"/>
              </a:rPr>
              <a:t> </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56909" y="1375682"/>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While many learners and their parents are happy with the quality of advice and guidance they have received, in reality they do not have access to clear information about which are the best A level providers in their locality.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Advice and guidance for a few learners, mainly those with low attainment at GCSE, is unsuitable.  These learners are more likely not to complete Year 12 or not to progress to Year 13 than other learners.  In general, advice and guidance is too focused on academic routes such as A levels and university, at the expense of other career paths.  In schools with sixth forms, advice and guidance is often focused on keeping learners in their sixth form.</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113220" y="1905298"/>
            <a:ext cx="6502400" cy="7848302"/>
          </a:xfrm>
          <a:prstGeom prst="rect">
            <a:avLst/>
          </a:prstGeom>
        </p:spPr>
        <p:txBody>
          <a:bodyPr>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Er bod llawer o ddysgwyr a’u rhieni’n hapus ag ansawdd y cyngor a’r arweiniad y maent wedi’i dderbyn, nid oes gwybodaeth glir ar gael iddynt mewn gwirionedd ynglŷn â pha rai yw’r darparwyr Safon Uwch gorau yn eu hardal.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cyngor ac arweiniad i ychydig o ddysgwyr, yn bennaf y rheiny â chyrhaeddiad isel mewn TGAU, yn anaddas.  Mae’r dysgwyr hyn yn fwy tebygol o beidio â chwblhau Blwyddyn 12 neu beidio â mynd ymlaen i Flwyddyn 13 na dysgwyr eraill.  Yn gyffredinol, mae cyngor ac arweiniad yn canolbwyntio gormod ar lwybrau academaidd fel cyrsiau Safon Uwch a phrifysgol, ar draul llwybrau gyrfa eraill.  Mewn ysgolion sydd â dosbarthiadau chwech, mae cyngor ac arweiniad yn aml yn canolbwyntio ar gadw dysgwyr yn eu chweched dosbarth.</a:t>
            </a:r>
            <a:endParaRPr lang="cy-GB" sz="2400" dirty="0"/>
          </a:p>
        </p:txBody>
      </p:sp>
    </p:spTree>
    <p:extLst>
      <p:ext uri="{BB962C8B-B14F-4D97-AF65-F5344CB8AC3E}">
        <p14:creationId xmlns:p14="http://schemas.microsoft.com/office/powerpoint/2010/main" val="2896626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Darpariaeth</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a:cs typeface="Arial"/>
              </a:rPr>
              <a:t>Dros y blynyddoedd diwethaf, diwygiwyd cyrsiau Safon Uwch yng Nghymru yn sylweddol.  Bu hwn yn gyfnod o newid mawr yng nghyfnodau allweddol 3 a 4 hefyd, gan gynnwys newidiadau i gyrsiau TGAU.  Mae cyflymdra a graddau’r newid yn golygu bod pryder na chaiff diwygio’r cwricwlwm a chynllunio ar gyfer dilyniant o gyfnod allweddol 3 ac ar draws cyrsiau TGAU a Safon Uwch ei gynllunio mewn modd cydlynol bob amser i roi gwybodaeth eang a manwl i ddysgwyr, sy’n ofynnol ar gyfer astudio Safon Uwch. </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a:cs typeface="Arial"/>
              </a:rPr>
              <a:t>Over </a:t>
            </a:r>
            <a:r>
              <a:rPr lang="en-GB" sz="2400" dirty="0">
                <a:latin typeface="Arial"/>
                <a:cs typeface="Arial"/>
              </a:rPr>
              <a:t>recent years there has been considerable reform to A levels in Wales.  This has also been a time of great change at key stages 3 and 4, including changes to GCSEs.  The pace and degree of change means that there is a concern that curriculum reform and planning for progression from key stage 3 and across GCSE and A levels is not always planned in a cohesive manner to provide learners with the breadth and depth of knowledge required for A level study.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098164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280680"/>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Arweinyddiaeth</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8" y="1626928"/>
            <a:ext cx="5899785" cy="886396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cyfyngiadau data presennol Safon Uwch wedi golygu y bu’n anodd i ysgolion a cholegau wybod pa mor dda y maent yn perfformio, i ddysgwyr a’u rhieni gymharu darparwyr, ac i ddwyn canolfannau i gyfrif am eu canlyniadau Safon Uwch.  O ganlyniad, bu prif ffocws y system atebolrwydd ar gyfer ysgolion uwchradd ar ganlyniadau cyfnod allweddol 4, a than yn ddiweddar, ffocws cymharol fach fu ar ganlyniadau ôl-16.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mwyafrif o ysgolion, nid yw prosesau hunanarfarnu a chynllunio gwelliant yn canolbwyntio’n ddigonol ar ddarpariaeth ac arweinyddiaeth cyrsiau Safon Uwch nac ar yr effaith ar ganlyniadau.  Mewn llawer o golegau, mae prosesau hunanasesu a chynllunio gwelliant yn canolbwyntio’n ormodol ar gyfraddau llwyddiant ac nid ar y graddau a gyflawnir gan ddysgwyr.</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28068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Leadership</a:t>
            </a:r>
            <a:endParaRPr sz="4500" dirty="0">
              <a:solidFill>
                <a:schemeClr val="tx1">
                  <a:lumMod val="75000"/>
                  <a:lumOff val="25000"/>
                </a:schemeClr>
              </a:solidFill>
              <a:latin typeface="Arial"/>
              <a:cs typeface="Arial"/>
            </a:endParaRPr>
          </a:p>
        </p:txBody>
      </p:sp>
      <p:sp>
        <p:nvSpPr>
          <p:cNvPr id="8" name="object 8"/>
          <p:cNvSpPr txBox="1"/>
          <p:nvPr/>
        </p:nvSpPr>
        <p:spPr>
          <a:xfrm>
            <a:off x="6615620" y="2406392"/>
            <a:ext cx="6185980"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limitations of current A level </a:t>
            </a:r>
            <a:r>
              <a:rPr lang="en-GB" sz="2400" dirty="0" smtClean="0">
                <a:solidFill>
                  <a:schemeClr val="tx1">
                    <a:lumMod val="75000"/>
                    <a:lumOff val="25000"/>
                  </a:schemeClr>
                </a:solidFill>
                <a:latin typeface="Arial"/>
                <a:cs typeface="Arial"/>
              </a:rPr>
              <a:t>data </a:t>
            </a:r>
            <a:r>
              <a:rPr lang="en-GB" sz="2400" dirty="0">
                <a:solidFill>
                  <a:schemeClr val="tx1">
                    <a:lumMod val="75000"/>
                    <a:lumOff val="25000"/>
                  </a:schemeClr>
                </a:solidFill>
                <a:latin typeface="Arial"/>
                <a:cs typeface="Arial"/>
              </a:rPr>
              <a:t>has meant that it has been difficult for schools and colleges to know how well they are performing, for learners and their parents to compare providers, and for centres to be held to account for their A level outcomes.  As a result, the main focus of the accountability system for secondary schools has been on key stage 4 outcomes and until recently there has been relatively little focus on post-16 outcomes.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t>
            </a:r>
            <a:r>
              <a:rPr lang="en-GB" sz="2400" dirty="0">
                <a:solidFill>
                  <a:schemeClr val="tx1">
                    <a:lumMod val="75000"/>
                    <a:lumOff val="25000"/>
                  </a:schemeClr>
                </a:solidFill>
                <a:latin typeface="Arial"/>
                <a:cs typeface="Arial"/>
              </a:rPr>
              <a:t>a majority of schools, self-evaluation and improvement planning processes do not focus sufficiently on provision and </a:t>
            </a:r>
            <a:r>
              <a:rPr lang="en-GB" sz="2400" dirty="0" smtClean="0">
                <a:solidFill>
                  <a:schemeClr val="tx1">
                    <a:lumMod val="75000"/>
                    <a:lumOff val="25000"/>
                  </a:schemeClr>
                </a:solidFill>
                <a:latin typeface="Arial"/>
                <a:cs typeface="Arial"/>
              </a:rPr>
              <a:t>leadership of A levels </a:t>
            </a:r>
            <a:r>
              <a:rPr lang="en-GB" sz="2400" dirty="0">
                <a:solidFill>
                  <a:schemeClr val="tx1">
                    <a:lumMod val="75000"/>
                    <a:lumOff val="25000"/>
                  </a:schemeClr>
                </a:solidFill>
                <a:latin typeface="Arial"/>
                <a:cs typeface="Arial"/>
              </a:rPr>
              <a:t>or on the impact on outcomes.  In many colleges, self-assessment and improvement planning processes focus too heavily on success </a:t>
            </a:r>
            <a:r>
              <a:rPr lang="en-GB" sz="2400" dirty="0" smtClean="0">
                <a:solidFill>
                  <a:schemeClr val="tx1">
                    <a:lumMod val="75000"/>
                    <a:lumOff val="25000"/>
                  </a:schemeClr>
                </a:solidFill>
                <a:latin typeface="Arial"/>
                <a:cs typeface="Arial"/>
              </a:rPr>
              <a:t>rates </a:t>
            </a:r>
            <a:r>
              <a:rPr lang="en-GB" sz="2400" dirty="0">
                <a:solidFill>
                  <a:schemeClr val="tx1">
                    <a:lumMod val="75000"/>
                    <a:lumOff val="25000"/>
                  </a:schemeClr>
                </a:solidFill>
                <a:latin typeface="Arial"/>
                <a:cs typeface="Arial"/>
              </a:rPr>
              <a:t>and not on the grades learners attain</a:t>
            </a:r>
            <a:r>
              <a:rPr lang="en-GB" sz="2400" dirty="0" smtClean="0">
                <a:solidFill>
                  <a:schemeClr val="tx1">
                    <a:lumMod val="75000"/>
                    <a:lumOff val="25000"/>
                  </a:schemeClr>
                </a:solidFill>
                <a:latin typeface="Arial"/>
                <a:cs typeface="Arial"/>
              </a:rPr>
              <a:t>.</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604204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79052" y="1155985"/>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Arweinyddiaeth</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84795" y="1605042"/>
            <a:ext cx="5899785" cy="886396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Nid yw ysgolion a cholegau’n cydweithio ddigon o ran rhannu arfer dda a gwella arbenigedd pwnc athrawon.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diffyg cyfleoedd dysgu proffesiynol ar gyfer addysgu Safon Uwch ac arbenigeddau pwnc.</a:t>
            </a:r>
            <a:br>
              <a:rPr lang="cy-GB" sz="2400" dirty="0" smtClean="0">
                <a:solidFill>
                  <a:schemeClr val="tx1">
                    <a:lumMod val="75000"/>
                    <a:lumOff val="25000"/>
                  </a:schemeClr>
                </a:solidFill>
                <a:latin typeface="Arial"/>
                <a:cs typeface="Arial"/>
              </a:rPr>
            </a:b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cyllid Safon Uwch yn gyrru rhai ymddygiadau mewn ysgolion a cholegau sydd â chanlyniadau anfwriadol negyddol.  Er enghraifft, pan neilltuir cyllid fesul cwrs Safon Uwch, gallai canolfannau annog dysgwyr i astudio mwy o gyrsiau Safon Uwch neu lacio gofynion derbyn ar gyfer dysgwyr â chyrhaeddiad isel mewn TGAU, er efallai nad dyma’r opsiwn mwyaf addas ar gyfer y dysgwyr hyn.  Mae hyn yn cyfrannu at gyrhaeddiad gwannach a chyfradd uwch o ran rhoi’r gorau i gyrsiau.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99433"/>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Leadership</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59378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Schools </a:t>
            </a:r>
            <a:r>
              <a:rPr lang="en-GB" sz="2400" dirty="0">
                <a:solidFill>
                  <a:schemeClr val="tx1">
                    <a:lumMod val="75000"/>
                    <a:lumOff val="25000"/>
                  </a:schemeClr>
                </a:solidFill>
                <a:latin typeface="Arial"/>
                <a:cs typeface="Arial"/>
              </a:rPr>
              <a:t>and colleges do not collaborate enough in terms of sharing good practice and improving teachers’ subject expertise.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There </a:t>
            </a:r>
            <a:r>
              <a:rPr lang="en-GB" sz="2400" dirty="0">
                <a:solidFill>
                  <a:schemeClr val="tx1">
                    <a:lumMod val="75000"/>
                    <a:lumOff val="25000"/>
                  </a:schemeClr>
                </a:solidFill>
                <a:latin typeface="Arial"/>
                <a:cs typeface="Arial"/>
              </a:rPr>
              <a:t>is a lack of professional learning opportunities for A level teaching and subject specialisms.</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level funding drives certain behaviours in schools and colleges that have negative unintended consequences.  For example, where funding is allocated per A level, centres may encourage learners to study more A levels or relax entry requirements for learners with low attainment at GCSE, although this may not be the most suitable option for these learners.  This contributes to weaker attainment and a higher ‘drop out’ rate</a:t>
            </a:r>
            <a:r>
              <a:rPr lang="en-GB"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627168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08547" y="1359730"/>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0347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256417"/>
            <a:ext cx="6389180" cy="8371523"/>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Schools and colleges should:</a:t>
            </a:r>
            <a:endParaRPr lang="en-GB" sz="2400" dirty="0" smtClean="0">
              <a:solidFill>
                <a:schemeClr val="tx1">
                  <a:lumMod val="75000"/>
                  <a:lumOff val="25000"/>
                </a:schemeClr>
              </a:solidFill>
              <a:latin typeface="Arial"/>
              <a:cs typeface="Arial"/>
            </a:endParaRPr>
          </a:p>
          <a:p>
            <a:pPr marL="342900" lvl="0" indent="-342900">
              <a:spcAft>
                <a:spcPts val="1200"/>
              </a:spcAft>
              <a:buSzPts val="120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R1 Improve </a:t>
            </a:r>
            <a:r>
              <a:rPr lang="en-GB" dirty="0">
                <a:latin typeface="Arial" panose="020B0604020202020204" pitchFamily="34" charset="0"/>
                <a:ea typeface="Times New Roman" panose="02020603050405020304" pitchFamily="18" charset="0"/>
                <a:cs typeface="Arial" panose="020B0604020202020204" pitchFamily="34" charset="0"/>
              </a:rPr>
              <a:t>A level outcomes, particularly at AS level and especially those of boys</a:t>
            </a:r>
          </a:p>
          <a:p>
            <a:pPr marL="342900" lvl="0" indent="-342900">
              <a:spcAft>
                <a:spcPts val="0"/>
              </a:spcAft>
              <a:buSzPts val="120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R2 Improve </a:t>
            </a:r>
            <a:r>
              <a:rPr lang="en-GB" dirty="0">
                <a:latin typeface="Arial" panose="020B0604020202020204" pitchFamily="34" charset="0"/>
                <a:ea typeface="Times New Roman" panose="02020603050405020304" pitchFamily="18" charset="0"/>
                <a:cs typeface="Arial" panose="020B0604020202020204" pitchFamily="34" charset="0"/>
              </a:rPr>
              <a:t>the advice and guidance given to learners by:</a:t>
            </a:r>
          </a:p>
          <a:p>
            <a:pPr marL="742950" lvl="1" indent="-285750">
              <a:spcAft>
                <a:spcPts val="0"/>
              </a:spcAft>
              <a:buFont typeface="Arial" panose="020B0604020202020204" pitchFamily="34" charset="0"/>
              <a:buChar char="•"/>
              <a:tabLst>
                <a:tab pos="914400" algn="l"/>
              </a:tabLst>
            </a:pPr>
            <a:r>
              <a:rPr lang="en-GB" dirty="0">
                <a:latin typeface="Arial" panose="020B0604020202020204" pitchFamily="34" charset="0"/>
                <a:ea typeface="Times New Roman" panose="02020603050405020304" pitchFamily="18" charset="0"/>
                <a:cs typeface="Arial" panose="020B0604020202020204" pitchFamily="34" charset="0"/>
              </a:rPr>
              <a:t>considering carefully learners’ levels of educational attainment at GCSE when giving advice and guidance</a:t>
            </a:r>
          </a:p>
          <a:p>
            <a:pPr marL="742950" lvl="1" indent="-285750">
              <a:spcAft>
                <a:spcPts val="0"/>
              </a:spcAft>
              <a:buFont typeface="Arial" panose="020B0604020202020204" pitchFamily="34" charset="0"/>
              <a:buChar char="•"/>
              <a:tabLst>
                <a:tab pos="914400" algn="l"/>
              </a:tabLst>
            </a:pPr>
            <a:r>
              <a:rPr lang="en-GB" dirty="0">
                <a:latin typeface="Arial" panose="020B0604020202020204" pitchFamily="34" charset="0"/>
                <a:ea typeface="Times New Roman" panose="02020603050405020304" pitchFamily="18" charset="0"/>
                <a:cs typeface="Arial" panose="020B0604020202020204" pitchFamily="34" charset="0"/>
              </a:rPr>
              <a:t>providing learners with accurate and up-to-date information about the full range of sixth form, further education and apprenticeship opportunities open to them</a:t>
            </a:r>
          </a:p>
          <a:p>
            <a:pPr marL="742950" lvl="1" indent="-285750">
              <a:spcAft>
                <a:spcPts val="0"/>
              </a:spcAft>
              <a:buFont typeface="Arial" panose="020B0604020202020204" pitchFamily="34" charset="0"/>
              <a:buChar char="•"/>
              <a:tabLst>
                <a:tab pos="914400" algn="l"/>
              </a:tabLst>
            </a:pPr>
            <a:r>
              <a:rPr lang="en-GB" dirty="0">
                <a:latin typeface="Arial" panose="020B0604020202020204" pitchFamily="34" charset="0"/>
                <a:ea typeface="Times New Roman" panose="02020603050405020304" pitchFamily="18" charset="0"/>
                <a:cs typeface="Arial" panose="020B0604020202020204" pitchFamily="34" charset="0"/>
              </a:rPr>
              <a:t>giving advice on the best combinations of subjects for them</a:t>
            </a:r>
          </a:p>
          <a:p>
            <a:pPr marL="742950" lvl="1" indent="-285750">
              <a:spcAft>
                <a:spcPts val="0"/>
              </a:spcAft>
              <a:buFont typeface="Arial" panose="020B0604020202020204" pitchFamily="34" charset="0"/>
              <a:buChar char="•"/>
              <a:tabLst>
                <a:tab pos="914400" algn="l"/>
              </a:tabLst>
            </a:pPr>
            <a:r>
              <a:rPr lang="en-GB" dirty="0">
                <a:latin typeface="Arial" panose="020B0604020202020204" pitchFamily="34" charset="0"/>
                <a:ea typeface="Times New Roman" panose="02020603050405020304" pitchFamily="18" charset="0"/>
                <a:cs typeface="Arial" panose="020B0604020202020204" pitchFamily="34" charset="0"/>
              </a:rPr>
              <a:t>developing a clear policy on progression from Year 12 to Year 13</a:t>
            </a:r>
            <a:r>
              <a:rPr lang="en-GB" sz="1050"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Arial" panose="020B0604020202020204" pitchFamily="34" charset="0"/>
              <a:buChar char="•"/>
              <a:tabLst>
                <a:tab pos="914400" algn="l"/>
              </a:tabLst>
            </a:pPr>
            <a:r>
              <a:rPr lang="en-GB" dirty="0">
                <a:latin typeface="Arial" panose="020B0604020202020204" pitchFamily="34" charset="0"/>
                <a:ea typeface="Times New Roman" panose="02020603050405020304" pitchFamily="18" charset="0"/>
                <a:cs typeface="Arial" panose="020B0604020202020204" pitchFamily="34" charset="0"/>
              </a:rPr>
              <a:t>considering carefully the number of qualifications taken by each learner, taking into consideration the likely progression route of each learner </a:t>
            </a:r>
          </a:p>
          <a:p>
            <a:pPr marL="1196340" indent="-285750">
              <a:spcAft>
                <a:spcPts val="0"/>
              </a:spcAft>
              <a:buFont typeface="Arial" panose="020B0604020202020204" pitchFamily="34" charset="0"/>
              <a:buChar char="•"/>
            </a:pP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SzPts val="120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R3 Improve </a:t>
            </a:r>
            <a:r>
              <a:rPr lang="en-GB" dirty="0">
                <a:latin typeface="Arial" panose="020B0604020202020204" pitchFamily="34" charset="0"/>
                <a:ea typeface="Times New Roman" panose="02020603050405020304" pitchFamily="18" charset="0"/>
                <a:cs typeface="Arial" panose="020B0604020202020204" pitchFamily="34" charset="0"/>
              </a:rPr>
              <a:t>the independent learning skills of pre-16 learners in order to prepare them for A level studies</a:t>
            </a:r>
          </a:p>
          <a:p>
            <a:pPr marL="342900" lvl="0" indent="-342900">
              <a:spcAft>
                <a:spcPts val="1200"/>
              </a:spcAft>
              <a:buSzPts val="120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R4 Work </a:t>
            </a:r>
            <a:r>
              <a:rPr lang="en-GB" dirty="0">
                <a:latin typeface="Arial" panose="020B0604020202020204" pitchFamily="34" charset="0"/>
                <a:ea typeface="Times New Roman" panose="02020603050405020304" pitchFamily="18" charset="0"/>
                <a:cs typeface="Arial" panose="020B0604020202020204" pitchFamily="34" charset="0"/>
              </a:rPr>
              <a:t>together to improve professional learning opportunities linked to A level teaching</a:t>
            </a:r>
          </a:p>
          <a:p>
            <a:pPr marL="342900" lvl="0" indent="-342900">
              <a:spcAft>
                <a:spcPts val="1200"/>
              </a:spcAft>
              <a:buSzPts val="120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R5 Give </a:t>
            </a:r>
            <a:r>
              <a:rPr lang="en-GB" dirty="0">
                <a:latin typeface="Arial" panose="020B0604020202020204" pitchFamily="34" charset="0"/>
                <a:ea typeface="Times New Roman" panose="02020603050405020304" pitchFamily="18" charset="0"/>
                <a:cs typeface="Arial" panose="020B0604020202020204" pitchFamily="34" charset="0"/>
              </a:rPr>
              <a:t>due attention to outcomes and provision at A and AS level in self-evaluation and improvement planning </a:t>
            </a:r>
            <a:r>
              <a:rPr lang="en-GB" dirty="0" smtClean="0">
                <a:latin typeface="Arial" panose="020B0604020202020204" pitchFamily="34" charset="0"/>
                <a:ea typeface="Times New Roman" panose="02020603050405020304" pitchFamily="18" charset="0"/>
                <a:cs typeface="Arial" panose="020B0604020202020204" pitchFamily="34" charset="0"/>
              </a:rPr>
              <a:t>processes</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0" y="2195975"/>
            <a:ext cx="6502400" cy="7017306"/>
          </a:xfrm>
          <a:prstGeom prst="rect">
            <a:avLst/>
          </a:prstGeom>
        </p:spPr>
        <p:txBody>
          <a:bodyPr>
            <a:spAutoFit/>
          </a:bodyPr>
          <a:lstStyle/>
          <a:p>
            <a:pPr marR="5080">
              <a:tabLst>
                <a:tab pos="5485765" algn="l"/>
              </a:tabLst>
            </a:pPr>
            <a:r>
              <a:rPr lang="cy-GB" sz="2400" b="1" dirty="0" smtClean="0">
                <a:solidFill>
                  <a:schemeClr val="tx1">
                    <a:lumMod val="75000"/>
                    <a:lumOff val="25000"/>
                  </a:schemeClr>
                </a:solidFill>
                <a:latin typeface="Arial"/>
                <a:cs typeface="Arial"/>
              </a:rPr>
              <a:t>Dylai ysgolion a cholegau:</a:t>
            </a:r>
            <a:endParaRPr lang="cy-GB" sz="2400" dirty="0" smtClean="0">
              <a:solidFill>
                <a:schemeClr val="tx1">
                  <a:lumMod val="75000"/>
                  <a:lumOff val="25000"/>
                </a:schemeClr>
              </a:solidFill>
              <a:latin typeface="Arial"/>
              <a:cs typeface="Arial"/>
            </a:endParaRPr>
          </a:p>
          <a:p>
            <a:pPr marL="342900" lvl="0" indent="-342900">
              <a:spcAft>
                <a:spcPts val="1200"/>
              </a:spcAft>
              <a:buSzPts val="1200"/>
              <a:buFont typeface="Arial" panose="020B0604020202020204" pitchFamily="34" charset="0"/>
              <a:buChar char="•"/>
            </a:pPr>
            <a:r>
              <a:rPr lang="cy-GB" dirty="0">
                <a:latin typeface="Arial" panose="020B0604020202020204" pitchFamily="34" charset="0"/>
                <a:ea typeface="Times New Roman" panose="02020603050405020304" pitchFamily="18" charset="0"/>
                <a:cs typeface="Arial" panose="020B0604020202020204" pitchFamily="34" charset="0"/>
              </a:rPr>
              <a:t>A</a:t>
            </a:r>
            <a:r>
              <a:rPr lang="cy-GB" dirty="0" smtClean="0">
                <a:latin typeface="Arial" panose="020B0604020202020204" pitchFamily="34" charset="0"/>
                <a:ea typeface="Times New Roman" panose="02020603050405020304" pitchFamily="18" charset="0"/>
                <a:cs typeface="Arial" panose="020B0604020202020204" pitchFamily="34" charset="0"/>
              </a:rPr>
              <a:t>1 Wella canlyniadau Safon Uwch, yn enwedig ar lefel UG, ac yn enwedig canlyniadau bechgyn</a:t>
            </a:r>
          </a:p>
          <a:p>
            <a:pPr marL="342900" lvl="0" indent="-342900">
              <a:spcAft>
                <a:spcPts val="0"/>
              </a:spcAft>
              <a:buSzPts val="1200"/>
              <a:buFont typeface="Arial" panose="020B0604020202020204" pitchFamily="34" charset="0"/>
              <a:buChar char="•"/>
            </a:pPr>
            <a:r>
              <a:rPr lang="cy-GB" dirty="0">
                <a:latin typeface="Arial" panose="020B0604020202020204" pitchFamily="34" charset="0"/>
                <a:ea typeface="Times New Roman" panose="02020603050405020304" pitchFamily="18" charset="0"/>
                <a:cs typeface="Arial" panose="020B0604020202020204" pitchFamily="34" charset="0"/>
              </a:rPr>
              <a:t>A</a:t>
            </a:r>
            <a:r>
              <a:rPr lang="cy-GB" dirty="0" smtClean="0">
                <a:latin typeface="Arial" panose="020B0604020202020204" pitchFamily="34" charset="0"/>
                <a:ea typeface="Times New Roman" panose="02020603050405020304" pitchFamily="18" charset="0"/>
                <a:cs typeface="Arial" panose="020B0604020202020204" pitchFamily="34" charset="0"/>
              </a:rPr>
              <a:t>2 Gwella’r cyngor a’r arweiniad a roddir i ddysgwyr trwy:</a:t>
            </a:r>
          </a:p>
          <a:p>
            <a:pPr marL="742950" lvl="1" indent="-285750">
              <a:spcAft>
                <a:spcPts val="0"/>
              </a:spcAft>
              <a:buFont typeface="Arial" panose="020B0604020202020204" pitchFamily="34" charset="0"/>
              <a:buChar char="•"/>
              <a:tabLst>
                <a:tab pos="914400" algn="l"/>
              </a:tabLst>
            </a:pPr>
            <a:r>
              <a:rPr lang="cy-GB" dirty="0">
                <a:latin typeface="Arial" panose="020B0604020202020204" pitchFamily="34" charset="0"/>
                <a:ea typeface="Times New Roman" panose="02020603050405020304" pitchFamily="18" charset="0"/>
                <a:cs typeface="Arial" panose="020B0604020202020204" pitchFamily="34" charset="0"/>
              </a:rPr>
              <a:t>y</a:t>
            </a:r>
            <a:r>
              <a:rPr lang="cy-GB" dirty="0" smtClean="0">
                <a:latin typeface="Arial" panose="020B0604020202020204" pitchFamily="34" charset="0"/>
                <a:ea typeface="Times New Roman" panose="02020603050405020304" pitchFamily="18" charset="0"/>
                <a:cs typeface="Arial" panose="020B0604020202020204" pitchFamily="34" charset="0"/>
              </a:rPr>
              <a:t>styried lefelau cyrhaeddiad addysgol dysgwyr mewn TGAU yn ofalus wrth roi cyngor ac arweiniad</a:t>
            </a:r>
          </a:p>
          <a:p>
            <a:pPr marL="742950" lvl="1" indent="-285750">
              <a:spcAft>
                <a:spcPts val="0"/>
              </a:spcAft>
              <a:buFont typeface="Arial" panose="020B0604020202020204" pitchFamily="34" charset="0"/>
              <a:buChar char="•"/>
              <a:tabLst>
                <a:tab pos="914400" algn="l"/>
              </a:tabLst>
            </a:pPr>
            <a:r>
              <a:rPr lang="cy-GB" dirty="0">
                <a:latin typeface="Arial" panose="020B0604020202020204" pitchFamily="34" charset="0"/>
                <a:ea typeface="Times New Roman" panose="02020603050405020304" pitchFamily="18" charset="0"/>
                <a:cs typeface="Arial" panose="020B0604020202020204" pitchFamily="34" charset="0"/>
              </a:rPr>
              <a:t>r</a:t>
            </a:r>
            <a:r>
              <a:rPr lang="cy-GB" dirty="0" smtClean="0">
                <a:latin typeface="Arial" panose="020B0604020202020204" pitchFamily="34" charset="0"/>
                <a:ea typeface="Times New Roman" panose="02020603050405020304" pitchFamily="18" charset="0"/>
                <a:cs typeface="Arial" panose="020B0604020202020204" pitchFamily="34" charset="0"/>
              </a:rPr>
              <a:t>hoi gwybodaeth gywir a chyfoes i ddysgwyr am ystod lawn y cyfleoedd chweched dosbarth, addysg bellach a phrentisiaeth sy’n agored iddynt</a:t>
            </a:r>
          </a:p>
          <a:p>
            <a:pPr marL="742950" lvl="1" indent="-285750">
              <a:spcAft>
                <a:spcPts val="0"/>
              </a:spcAft>
              <a:buFont typeface="Arial" panose="020B0604020202020204" pitchFamily="34" charset="0"/>
              <a:buChar char="•"/>
              <a:tabLst>
                <a:tab pos="914400" algn="l"/>
              </a:tabLst>
            </a:pPr>
            <a:r>
              <a:rPr lang="cy-GB" dirty="0">
                <a:latin typeface="Arial" panose="020B0604020202020204" pitchFamily="34" charset="0"/>
                <a:ea typeface="Times New Roman" panose="02020603050405020304" pitchFamily="18" charset="0"/>
                <a:cs typeface="Arial" panose="020B0604020202020204" pitchFamily="34" charset="0"/>
              </a:rPr>
              <a:t>r</a:t>
            </a:r>
            <a:r>
              <a:rPr lang="cy-GB" dirty="0" smtClean="0">
                <a:latin typeface="Arial" panose="020B0604020202020204" pitchFamily="34" charset="0"/>
                <a:ea typeface="Times New Roman" panose="02020603050405020304" pitchFamily="18" charset="0"/>
                <a:cs typeface="Arial" panose="020B0604020202020204" pitchFamily="34" charset="0"/>
              </a:rPr>
              <a:t>hoi cyngor ar y cyfuniadau gorau o bynciau iddynt</a:t>
            </a:r>
          </a:p>
          <a:p>
            <a:pPr marL="742950" lvl="1" indent="-285750">
              <a:spcAft>
                <a:spcPts val="0"/>
              </a:spcAft>
              <a:buFont typeface="Arial" panose="020B0604020202020204" pitchFamily="34" charset="0"/>
              <a:buChar char="•"/>
              <a:tabLst>
                <a:tab pos="914400" algn="l"/>
              </a:tabLst>
            </a:pPr>
            <a:r>
              <a:rPr lang="cy-GB" dirty="0" smtClean="0">
                <a:latin typeface="Arial" panose="020B0604020202020204" pitchFamily="34" charset="0"/>
                <a:ea typeface="Times New Roman" panose="02020603050405020304" pitchFamily="18" charset="0"/>
                <a:cs typeface="Arial" panose="020B0604020202020204" pitchFamily="34" charset="0"/>
              </a:rPr>
              <a:t>datblygu polisi clir ar ddilyniant o Flwyddyn 12 i Flwyddyn 13</a:t>
            </a:r>
            <a:r>
              <a:rPr lang="cy-GB" sz="1050" dirty="0" smtClean="0">
                <a:latin typeface="Arial" panose="020B0604020202020204" pitchFamily="34" charset="0"/>
                <a:ea typeface="Times New Roman" panose="02020603050405020304" pitchFamily="18" charset="0"/>
                <a:cs typeface="Arial" panose="020B0604020202020204" pitchFamily="34" charset="0"/>
              </a:rPr>
              <a:t> </a:t>
            </a:r>
            <a:endParaRPr lang="cy-GB" dirty="0" smtClean="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Arial" panose="020B0604020202020204" pitchFamily="34" charset="0"/>
              <a:buChar char="•"/>
              <a:tabLst>
                <a:tab pos="914400" algn="l"/>
              </a:tabLst>
            </a:pPr>
            <a:r>
              <a:rPr lang="cy-GB" dirty="0">
                <a:latin typeface="Arial" panose="020B0604020202020204" pitchFamily="34" charset="0"/>
                <a:ea typeface="Times New Roman" panose="02020603050405020304" pitchFamily="18" charset="0"/>
                <a:cs typeface="Arial" panose="020B0604020202020204" pitchFamily="34" charset="0"/>
              </a:rPr>
              <a:t>y</a:t>
            </a:r>
            <a:r>
              <a:rPr lang="cy-GB" dirty="0" smtClean="0">
                <a:latin typeface="Arial" panose="020B0604020202020204" pitchFamily="34" charset="0"/>
                <a:ea typeface="Times New Roman" panose="02020603050405020304" pitchFamily="18" charset="0"/>
                <a:cs typeface="Arial" panose="020B0604020202020204" pitchFamily="34" charset="0"/>
              </a:rPr>
              <a:t>styried yn ofalus nifer y cymwysterau a ddilynir gan bob dysgwr, gan ystyried llwybr dilyniant tebygol pob dysgwr </a:t>
            </a:r>
          </a:p>
          <a:p>
            <a:pPr marL="1196340" indent="-285750">
              <a:spcAft>
                <a:spcPts val="0"/>
              </a:spcAft>
              <a:buFont typeface="Arial" panose="020B0604020202020204" pitchFamily="34" charset="0"/>
              <a:buChar char="•"/>
            </a:pPr>
            <a:endParaRPr lang="cy-GB"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SzPts val="1200"/>
              <a:buFont typeface="Arial" panose="020B0604020202020204" pitchFamily="34" charset="0"/>
              <a:buChar char="•"/>
            </a:pPr>
            <a:r>
              <a:rPr lang="cy-GB" dirty="0">
                <a:latin typeface="Arial" panose="020B0604020202020204" pitchFamily="34" charset="0"/>
                <a:ea typeface="Times New Roman" panose="02020603050405020304" pitchFamily="18" charset="0"/>
                <a:cs typeface="Arial" panose="020B0604020202020204" pitchFamily="34" charset="0"/>
              </a:rPr>
              <a:t>A</a:t>
            </a:r>
            <a:r>
              <a:rPr lang="cy-GB" dirty="0" smtClean="0">
                <a:latin typeface="Arial" panose="020B0604020202020204" pitchFamily="34" charset="0"/>
                <a:ea typeface="Times New Roman" panose="02020603050405020304" pitchFamily="18" charset="0"/>
                <a:cs typeface="Arial" panose="020B0604020202020204" pitchFamily="34" charset="0"/>
              </a:rPr>
              <a:t>3 Gwella medrau dysgu annibynnol dysgwyr cyn-16 er mwyn eu paratoi ar gyfer astudiaethau Safon Uwch</a:t>
            </a:r>
          </a:p>
          <a:p>
            <a:pPr marL="342900" lvl="0" indent="-342900">
              <a:spcAft>
                <a:spcPts val="1200"/>
              </a:spcAft>
              <a:buSzPts val="1200"/>
              <a:buFont typeface="Arial" panose="020B0604020202020204" pitchFamily="34" charset="0"/>
              <a:buChar char="•"/>
            </a:pPr>
            <a:r>
              <a:rPr lang="cy-GB" dirty="0">
                <a:latin typeface="Arial" panose="020B0604020202020204" pitchFamily="34" charset="0"/>
                <a:ea typeface="Times New Roman" panose="02020603050405020304" pitchFamily="18" charset="0"/>
                <a:cs typeface="Arial" panose="020B0604020202020204" pitchFamily="34" charset="0"/>
              </a:rPr>
              <a:t>A</a:t>
            </a:r>
            <a:r>
              <a:rPr lang="cy-GB" dirty="0" smtClean="0">
                <a:latin typeface="Arial" panose="020B0604020202020204" pitchFamily="34" charset="0"/>
                <a:ea typeface="Times New Roman" panose="02020603050405020304" pitchFamily="18" charset="0"/>
                <a:cs typeface="Arial" panose="020B0604020202020204" pitchFamily="34" charset="0"/>
              </a:rPr>
              <a:t>4 Gweithio gyda’i gilydd i wella cyfleoedd dysgu proffesiynol sy’n gysylltiedig ag addysgu Safon Uwch </a:t>
            </a:r>
          </a:p>
          <a:p>
            <a:pPr marL="342900" lvl="0" indent="-342900">
              <a:spcAft>
                <a:spcPts val="1200"/>
              </a:spcAft>
              <a:buSzPts val="1200"/>
              <a:buFont typeface="Arial" panose="020B0604020202020204" pitchFamily="34" charset="0"/>
              <a:buChar char="•"/>
            </a:pPr>
            <a:r>
              <a:rPr lang="cy-GB" dirty="0">
                <a:latin typeface="Arial" panose="020B0604020202020204" pitchFamily="34" charset="0"/>
                <a:ea typeface="Times New Roman" panose="02020603050405020304" pitchFamily="18" charset="0"/>
                <a:cs typeface="Arial" panose="020B0604020202020204" pitchFamily="34" charset="0"/>
              </a:rPr>
              <a:t>A</a:t>
            </a:r>
            <a:r>
              <a:rPr lang="cy-GB" dirty="0" smtClean="0">
                <a:latin typeface="Arial" panose="020B0604020202020204" pitchFamily="34" charset="0"/>
                <a:ea typeface="Times New Roman" panose="02020603050405020304" pitchFamily="18" charset="0"/>
                <a:cs typeface="Arial" panose="020B0604020202020204" pitchFamily="34" charset="0"/>
              </a:rPr>
              <a:t>5 Rhoi sylw priodol i ganlyniadau a darpariaeth mewn Safon Uwch ac UG mewn prosesau hunanarfarnu a chynllunio gwelliant</a:t>
            </a:r>
            <a:endParaRPr lang="cy-GB" sz="24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771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0347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256417"/>
            <a:ext cx="6389180" cy="4062651"/>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Local authorities and regional consortia should:</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R6 Facilitate </a:t>
            </a:r>
            <a:r>
              <a:rPr lang="en-GB" sz="2400" dirty="0">
                <a:solidFill>
                  <a:schemeClr val="tx1">
                    <a:lumMod val="75000"/>
                    <a:lumOff val="25000"/>
                  </a:schemeClr>
                </a:solidFill>
                <a:latin typeface="Arial"/>
                <a:cs typeface="Arial"/>
              </a:rPr>
              <a:t>networks of professional learning related to A level across schools and </a:t>
            </a:r>
            <a:r>
              <a:rPr lang="en-GB" sz="2400" dirty="0" smtClean="0">
                <a:solidFill>
                  <a:schemeClr val="tx1">
                    <a:lumMod val="75000"/>
                    <a:lumOff val="25000"/>
                  </a:schemeClr>
                </a:solidFill>
                <a:latin typeface="Arial"/>
                <a:cs typeface="Arial"/>
              </a:rPr>
              <a:t>colleges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R7 Help </a:t>
            </a:r>
            <a:r>
              <a:rPr lang="en-GB" sz="2400" dirty="0">
                <a:solidFill>
                  <a:schemeClr val="tx1">
                    <a:lumMod val="75000"/>
                    <a:lumOff val="25000"/>
                  </a:schemeClr>
                </a:solidFill>
                <a:latin typeface="Arial"/>
                <a:cs typeface="Arial"/>
              </a:rPr>
              <a:t>schools to evaluate the effectiveness of their A level provision</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113220" y="2424224"/>
            <a:ext cx="6502400" cy="3416320"/>
          </a:xfrm>
          <a:prstGeom prst="rect">
            <a:avLst/>
          </a:prstGeom>
        </p:spPr>
        <p:txBody>
          <a:bodyPr>
            <a:spAutoFit/>
          </a:bodyPr>
          <a:lstStyle/>
          <a:p>
            <a:pPr marR="5080">
              <a:tabLst>
                <a:tab pos="5485765" algn="l"/>
              </a:tabLst>
            </a:pPr>
            <a:r>
              <a:rPr lang="cy-GB" sz="2400" b="1" dirty="0" smtClean="0">
                <a:solidFill>
                  <a:schemeClr val="tx1">
                    <a:lumMod val="75000"/>
                    <a:lumOff val="25000"/>
                  </a:schemeClr>
                </a:solidFill>
                <a:latin typeface="Arial"/>
                <a:cs typeface="Arial"/>
              </a:rPr>
              <a:t>Dylai awdurdodau lleol a chonsortia rhanbarthol:</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a:t>
            </a:r>
            <a:r>
              <a:rPr lang="cy-GB" sz="2400" dirty="0" smtClean="0">
                <a:solidFill>
                  <a:schemeClr val="tx1">
                    <a:lumMod val="75000"/>
                    <a:lumOff val="25000"/>
                  </a:schemeClr>
                </a:solidFill>
                <a:latin typeface="Arial"/>
                <a:cs typeface="Arial"/>
              </a:rPr>
              <a:t>6 Hwyluso rhwydweithiau dysgu proffesiynol sy’n gysylltiedig â Safon Uwch ar draws ysgolion a cholegau</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a:t>
            </a:r>
            <a:r>
              <a:rPr lang="cy-GB" sz="2400" dirty="0" smtClean="0">
                <a:solidFill>
                  <a:schemeClr val="tx1">
                    <a:lumMod val="75000"/>
                    <a:lumOff val="25000"/>
                  </a:schemeClr>
                </a:solidFill>
                <a:latin typeface="Arial"/>
                <a:cs typeface="Arial"/>
              </a:rPr>
              <a:t>7 Helpu ysgolion i arfarnu effeithiolrwydd eu darpariaeth Safon Uwch</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36340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9" y="1240356"/>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027400"/>
            <a:ext cx="5899785" cy="7078861"/>
          </a:xfrm>
          <a:prstGeom prst="rect">
            <a:avLst/>
          </a:prstGeom>
        </p:spPr>
        <p:txBody>
          <a:bodyPr vert="horz" wrap="square" lIns="0" tIns="0" rIns="0" bIns="0" rtlCol="0">
            <a:spAutoFit/>
          </a:bodyPr>
          <a:lstStyle/>
          <a:p>
            <a:pPr marR="5080">
              <a:tabLst>
                <a:tab pos="5485765" algn="l"/>
              </a:tabLst>
            </a:pPr>
            <a:r>
              <a:rPr lang="cy-GB" sz="2300" b="1" dirty="0" smtClean="0">
                <a:solidFill>
                  <a:schemeClr val="tx1">
                    <a:lumMod val="75000"/>
                    <a:lumOff val="25000"/>
                  </a:schemeClr>
                </a:solidFill>
                <a:latin typeface="Arial"/>
                <a:cs typeface="Arial"/>
              </a:rPr>
              <a:t>Dylai Llywodraeth Cymru:</a:t>
            </a:r>
            <a:endParaRPr lang="cy-GB" sz="23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300" dirty="0">
                <a:solidFill>
                  <a:schemeClr val="tx1">
                    <a:lumMod val="75000"/>
                    <a:lumOff val="25000"/>
                  </a:schemeClr>
                </a:solidFill>
                <a:latin typeface="Arial"/>
                <a:cs typeface="Arial"/>
              </a:rPr>
              <a:t>A</a:t>
            </a:r>
            <a:r>
              <a:rPr lang="cy-GB" sz="2300" dirty="0" smtClean="0">
                <a:solidFill>
                  <a:schemeClr val="tx1">
                    <a:lumMod val="75000"/>
                    <a:lumOff val="25000"/>
                  </a:schemeClr>
                </a:solidFill>
                <a:latin typeface="Arial"/>
                <a:cs typeface="Arial"/>
              </a:rPr>
              <a:t>8 Fonitro llwyddiant y setiau data mesurau cyson ar draws ysgolion a cholegau</a:t>
            </a:r>
          </a:p>
          <a:p>
            <a:pPr marL="342900" marR="5080" indent="-342900">
              <a:buFont typeface="Arial" panose="020B0604020202020204" pitchFamily="34" charset="0"/>
              <a:buChar char="•"/>
              <a:tabLst>
                <a:tab pos="5485765" algn="l"/>
              </a:tabLst>
            </a:pPr>
            <a:endParaRPr lang="cy-GB" sz="23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300" dirty="0">
                <a:solidFill>
                  <a:schemeClr val="tx1">
                    <a:lumMod val="75000"/>
                    <a:lumOff val="25000"/>
                  </a:schemeClr>
                </a:solidFill>
                <a:latin typeface="Arial"/>
                <a:cs typeface="Arial"/>
              </a:rPr>
              <a:t>A</a:t>
            </a:r>
            <a:r>
              <a:rPr lang="cy-GB" sz="2300" dirty="0" smtClean="0">
                <a:solidFill>
                  <a:schemeClr val="tx1">
                    <a:lumMod val="75000"/>
                    <a:lumOff val="25000"/>
                  </a:schemeClr>
                </a:solidFill>
                <a:latin typeface="Arial"/>
                <a:cs typeface="Arial"/>
              </a:rPr>
              <a:t>9 Sicrhau bod newidiadau i’r cwricwlwm a chymwysterau yn rhoi parhad a dilyniant </a:t>
            </a:r>
          </a:p>
          <a:p>
            <a:pPr marL="342900" marR="5080" indent="-342900">
              <a:buFont typeface="Arial" panose="020B0604020202020204" pitchFamily="34" charset="0"/>
              <a:buChar char="•"/>
              <a:tabLst>
                <a:tab pos="5485765" algn="l"/>
              </a:tabLst>
            </a:pPr>
            <a:endParaRPr lang="cy-GB" sz="23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300" dirty="0">
                <a:solidFill>
                  <a:schemeClr val="tx1">
                    <a:lumMod val="75000"/>
                    <a:lumOff val="25000"/>
                  </a:schemeClr>
                </a:solidFill>
                <a:latin typeface="Arial"/>
                <a:cs typeface="Arial"/>
              </a:rPr>
              <a:t>A</a:t>
            </a:r>
            <a:r>
              <a:rPr lang="cy-GB" sz="2300" dirty="0" smtClean="0">
                <a:solidFill>
                  <a:schemeClr val="tx1">
                    <a:lumMod val="75000"/>
                    <a:lumOff val="25000"/>
                  </a:schemeClr>
                </a:solidFill>
                <a:latin typeface="Arial"/>
                <a:cs typeface="Arial"/>
              </a:rPr>
              <a:t>10 Adolygu’r fformiwla cyllid ar gyfer cyrsiau Safon Uwch mewn ysgolion a cholegau, a’i gymhwyso ar draws awdurdodau, gyda’r nod i ddileu canlyniadau anfwriadol, fel annog dysgwyr nad ydynt yn addas ar gyfer astudio cyrsiau Safon Uwch i wneud hynny </a:t>
            </a:r>
          </a:p>
          <a:p>
            <a:pPr marR="5080">
              <a:tabLst>
                <a:tab pos="5485765" algn="l"/>
              </a:tabLst>
            </a:pPr>
            <a:endParaRPr lang="cy-GB" sz="23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300" dirty="0">
                <a:solidFill>
                  <a:schemeClr val="tx1">
                    <a:lumMod val="75000"/>
                    <a:lumOff val="25000"/>
                  </a:schemeClr>
                </a:solidFill>
                <a:latin typeface="Arial"/>
                <a:cs typeface="Arial"/>
              </a:rPr>
              <a:t>A</a:t>
            </a:r>
            <a:r>
              <a:rPr lang="cy-GB" sz="2300" dirty="0" smtClean="0">
                <a:solidFill>
                  <a:schemeClr val="tx1">
                    <a:lumMod val="75000"/>
                    <a:lumOff val="25000"/>
                  </a:schemeClr>
                </a:solidFill>
                <a:latin typeface="Arial"/>
                <a:cs typeface="Arial"/>
              </a:rPr>
              <a:t>11 Datblygu ffordd o gyfleu i ddysgwyr a’u rhieni wybodaeth glir am gyrhaeddiad a darpariaeth Safon Uwch mewn canolfannau unigol </a:t>
            </a:r>
            <a:endParaRPr lang="cy-GB" sz="23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32534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017950"/>
            <a:ext cx="6389180" cy="8125301"/>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Welsh Government should:</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R8 Monitor </a:t>
            </a:r>
            <a:r>
              <a:rPr lang="en-GB" sz="2400" dirty="0">
                <a:solidFill>
                  <a:schemeClr val="tx1">
                    <a:lumMod val="75000"/>
                    <a:lumOff val="25000"/>
                  </a:schemeClr>
                </a:solidFill>
                <a:latin typeface="Arial"/>
                <a:cs typeface="Arial"/>
              </a:rPr>
              <a:t>the success of the new consistent measures data sets, across schools and </a:t>
            </a:r>
            <a:r>
              <a:rPr lang="en-GB" sz="2400" dirty="0" smtClean="0">
                <a:solidFill>
                  <a:schemeClr val="tx1">
                    <a:lumMod val="75000"/>
                    <a:lumOff val="25000"/>
                  </a:schemeClr>
                </a:solidFill>
                <a:latin typeface="Arial"/>
                <a:cs typeface="Arial"/>
              </a:rPr>
              <a:t>colleges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R9 Ensure </a:t>
            </a:r>
            <a:r>
              <a:rPr lang="en-GB" sz="2400" dirty="0">
                <a:solidFill>
                  <a:schemeClr val="tx1">
                    <a:lumMod val="75000"/>
                    <a:lumOff val="25000"/>
                  </a:schemeClr>
                </a:solidFill>
                <a:latin typeface="Arial"/>
                <a:cs typeface="Arial"/>
              </a:rPr>
              <a:t>that changes to the curriculum and qualifications secure continuity and progression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R10 Review </a:t>
            </a:r>
            <a:r>
              <a:rPr lang="en-GB" sz="2400" dirty="0">
                <a:solidFill>
                  <a:schemeClr val="tx1">
                    <a:lumMod val="75000"/>
                    <a:lumOff val="25000"/>
                  </a:schemeClr>
                </a:solidFill>
                <a:latin typeface="Arial"/>
                <a:cs typeface="Arial"/>
              </a:rPr>
              <a:t>the funding formula for A levels in schools and colleges, and its application across authorities, with the aim of eliminating unintended consequences, such as encouraging learners who are not best suited to study A levels to do so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R11 Develop </a:t>
            </a:r>
            <a:r>
              <a:rPr lang="en-GB" sz="2400" dirty="0">
                <a:solidFill>
                  <a:schemeClr val="tx1">
                    <a:lumMod val="75000"/>
                    <a:lumOff val="25000"/>
                  </a:schemeClr>
                </a:solidFill>
                <a:latin typeface="Arial"/>
                <a:cs typeface="Arial"/>
              </a:rPr>
              <a:t>a way to communicate to learners and their parents clear information about A level attainment and provision in individual centres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521305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96672" y="1369739"/>
            <a:ext cx="5899785" cy="2077492"/>
          </a:xfrm>
          <a:prstGeom prst="rect">
            <a:avLst/>
          </a:prstGeom>
        </p:spPr>
        <p:txBody>
          <a:bodyPr vert="horz" wrap="square" lIns="0" tIns="0" rIns="0" bIns="0" rtlCol="0">
            <a:spAutoFit/>
          </a:bodyPr>
          <a:lstStyle/>
          <a:p>
            <a:pPr marL="12700"/>
            <a:r>
              <a:rPr lang="cy-GB" sz="4500" b="1" spc="-5" dirty="0" smtClean="0">
                <a:solidFill>
                  <a:schemeClr val="tx1">
                    <a:lumMod val="75000"/>
                    <a:lumOff val="25000"/>
                  </a:schemeClr>
                </a:solidFill>
                <a:latin typeface="Arial"/>
                <a:cs typeface="Arial"/>
              </a:rPr>
              <a:t>Cwestiynau i ysgolion a cholegau</a:t>
            </a:r>
            <a:r>
              <a:rPr lang="en-GB" sz="4500" dirty="0">
                <a:solidFill>
                  <a:schemeClr val="tx1">
                    <a:lumMod val="75000"/>
                    <a:lumOff val="25000"/>
                  </a:schemeClr>
                </a:solidFill>
                <a:latin typeface="Arial"/>
                <a:cs typeface="Arial"/>
              </a:rPr>
              <a:t/>
            </a:r>
            <a:br>
              <a:rPr lang="en-GB" sz="4500" dirty="0">
                <a:solidFill>
                  <a:schemeClr val="tx1">
                    <a:lumMod val="75000"/>
                    <a:lumOff val="25000"/>
                  </a:schemeClr>
                </a:solidFill>
                <a:latin typeface="Arial"/>
                <a:cs typeface="Arial"/>
              </a:rPr>
            </a:b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dda y mae’r ysgol/coleg yn cynorthwyo iechyd meddwl dysgwyr Safon Uwch ac yn eu helpu i reoli eu lefelau straen a’u baich gwaith?</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effeithiol y mae athrawon yn gwella medrau dysgu annibynnol dysgwyr, cyn astudio cyrsiau Safon Uwch ac yn ystod eu hastudiaethau?</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A yw’r ysgol/coleg yn rhoi cyngor ac arweiniad priodol i ddysgwyr, yn enwedig y rheiny y mae eu cyflawniad academaidd yn gymedrol?</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effeithiol y mae’r ysgol/coleg yn rheoli, ac yn anelu at leihau, nifer y dysgwyr sy’n methu cwblhau Blwyddyn 12 neu fynd ymlaen o Flwyddyn 12 i Flwyddyn 13?</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39"/>
            <a:ext cx="5834380"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schools and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20" y="2770518"/>
            <a:ext cx="5937885" cy="664797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How well does the school/college support A level learners’ mental health and help them to manage their stress levels and workload?</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How effective are teachers in improving learners’ independent learning skills, prior to studying A levels and during their studies?</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Does the school/college give appropriate advice and guidance to learners, particularly those of relatively modest academic achievement?</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How effectively does the school/college manage and aim to reduce the number of learners who fail to complete Year 12 or progress from Year 12 to Year 13?</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47052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01669" y="1369739"/>
            <a:ext cx="5899785" cy="1384995"/>
          </a:xfrm>
          <a:prstGeom prst="rect">
            <a:avLst/>
          </a:prstGeom>
        </p:spPr>
        <p:txBody>
          <a:bodyPr vert="horz" wrap="square" lIns="0" tIns="0" rIns="0" bIns="0" rtlCol="0">
            <a:spAutoFit/>
          </a:bodyPr>
          <a:lstStyle/>
          <a:p>
            <a:pPr marL="12700">
              <a:lnSpc>
                <a:spcPct val="100000"/>
              </a:lnSpc>
            </a:pPr>
            <a:r>
              <a:rPr lang="cy-GB" sz="4500" b="1" spc="-5" dirty="0">
                <a:solidFill>
                  <a:schemeClr val="tx1">
                    <a:lumMod val="75000"/>
                    <a:lumOff val="25000"/>
                  </a:schemeClr>
                </a:solidFill>
                <a:latin typeface="Arial"/>
                <a:cs typeface="Arial"/>
              </a:rPr>
              <a:t>Cwestiynau i ysgolion a cholegau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39"/>
            <a:ext cx="5834380"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schools and colleges</a:t>
            </a:r>
            <a:endParaRPr sz="4500" dirty="0">
              <a:solidFill>
                <a:schemeClr val="tx1">
                  <a:lumMod val="75000"/>
                  <a:lumOff val="25000"/>
                </a:schemeClr>
              </a:solidFill>
              <a:latin typeface="Arial"/>
              <a:cs typeface="Arial"/>
            </a:endParaRPr>
          </a:p>
        </p:txBody>
      </p:sp>
      <p:sp>
        <p:nvSpPr>
          <p:cNvPr id="8" name="object 8"/>
          <p:cNvSpPr txBox="1"/>
          <p:nvPr/>
        </p:nvSpPr>
        <p:spPr>
          <a:xfrm>
            <a:off x="6615620" y="2770518"/>
            <a:ext cx="5937885" cy="4801314"/>
          </a:xfrm>
          <a:prstGeom prst="rect">
            <a:avLst/>
          </a:prstGeom>
        </p:spPr>
        <p:txBody>
          <a:bodyPr vert="horz" wrap="square" lIns="0" tIns="0" rIns="0" bIns="0" rtlCol="0">
            <a:spAutoFit/>
          </a:bodyPr>
          <a:lstStyle/>
          <a:p>
            <a:pPr marL="457200" marR="5080" indent="-457200">
              <a:buFont typeface="+mj-lt"/>
              <a:buAutoNum type="arabicPeriod" startAt="5"/>
              <a:tabLst>
                <a:tab pos="5485765" algn="l"/>
              </a:tabLst>
            </a:pPr>
            <a:r>
              <a:rPr lang="en-GB" sz="2400" dirty="0" smtClean="0">
                <a:solidFill>
                  <a:schemeClr val="tx1">
                    <a:lumMod val="75000"/>
                    <a:lumOff val="25000"/>
                  </a:schemeClr>
                </a:solidFill>
                <a:latin typeface="Arial"/>
                <a:cs typeface="Arial"/>
              </a:rPr>
              <a:t>Does the school/college give due attention to A level outcomes in its self-evaluation and improvement planning processes?</a:t>
            </a:r>
          </a:p>
          <a:p>
            <a:pPr marL="457200" marR="5080" indent="-457200">
              <a:buFont typeface="+mj-lt"/>
              <a:buAutoNum type="arabicPeriod" startAt="5"/>
              <a:tabLst>
                <a:tab pos="5485765" algn="l"/>
              </a:tabLst>
            </a:pPr>
            <a:r>
              <a:rPr lang="en-GB" sz="2400" dirty="0" smtClean="0">
                <a:solidFill>
                  <a:schemeClr val="tx1">
                    <a:lumMod val="75000"/>
                    <a:lumOff val="25000"/>
                  </a:schemeClr>
                </a:solidFill>
                <a:latin typeface="Arial"/>
                <a:cs typeface="Arial"/>
              </a:rPr>
              <a:t>What is the extent and quality of professional learning opportunities focused specifically on A level teaching?</a:t>
            </a:r>
          </a:p>
          <a:p>
            <a:pPr marL="457200" marR="5080" indent="-457200">
              <a:buFont typeface="+mj-lt"/>
              <a:buAutoNum type="arabicPeriod" startAt="5"/>
              <a:tabLst>
                <a:tab pos="5485765" algn="l"/>
              </a:tabLst>
            </a:pPr>
            <a:r>
              <a:rPr lang="en-GB" sz="2400" dirty="0" smtClean="0">
                <a:solidFill>
                  <a:schemeClr val="tx1">
                    <a:lumMod val="75000"/>
                    <a:lumOff val="25000"/>
                  </a:schemeClr>
                </a:solidFill>
                <a:latin typeface="Arial"/>
                <a:cs typeface="Arial"/>
              </a:rPr>
              <a:t>How well does the school/college work with other providers of A levels to improve professional learning and collaboration?</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164972" y="2862851"/>
            <a:ext cx="6502400" cy="4154984"/>
          </a:xfrm>
          <a:prstGeom prst="rect">
            <a:avLst/>
          </a:prstGeom>
        </p:spPr>
        <p:txBody>
          <a:bodyPr>
            <a:spAutoFit/>
          </a:bodyPr>
          <a:lstStyle/>
          <a:p>
            <a:pPr marL="457200" marR="5080" indent="-457200">
              <a:buFont typeface="+mj-lt"/>
              <a:buAutoNum type="arabicPeriod" startAt="5"/>
              <a:tabLst>
                <a:tab pos="5485765" algn="l"/>
              </a:tabLst>
            </a:pPr>
            <a:r>
              <a:rPr lang="cy-GB" sz="2400" dirty="0" smtClean="0">
                <a:solidFill>
                  <a:schemeClr val="tx1">
                    <a:lumMod val="75000"/>
                    <a:lumOff val="25000"/>
                  </a:schemeClr>
                </a:solidFill>
                <a:latin typeface="Arial"/>
                <a:cs typeface="Arial"/>
              </a:rPr>
              <a:t>A yw’r ysgol/coleg yn rhoi sylw priodol i ganlyniadau Safon Uwch yn ei brosesau/ phrosesau hunanarfarnu a chynllunio gwelliant?</a:t>
            </a:r>
          </a:p>
          <a:p>
            <a:pPr marL="457200" marR="5080" indent="-457200">
              <a:buFont typeface="+mj-lt"/>
              <a:buAutoNum type="arabicPeriod" startAt="5"/>
              <a:tabLst>
                <a:tab pos="5485765" algn="l"/>
              </a:tabLst>
            </a:pPr>
            <a:r>
              <a:rPr lang="cy-GB" sz="2400" dirty="0" smtClean="0">
                <a:solidFill>
                  <a:schemeClr val="tx1">
                    <a:lumMod val="75000"/>
                    <a:lumOff val="25000"/>
                  </a:schemeClr>
                </a:solidFill>
                <a:latin typeface="Arial"/>
                <a:cs typeface="Arial"/>
              </a:rPr>
              <a:t>Beth yw graddau ac ansawdd y cyfleoedd dysgu proffesiynol sy’n canolbwyntio’n benodol ar addysgu Safon Uwch?</a:t>
            </a:r>
          </a:p>
          <a:p>
            <a:pPr marL="457200" marR="5080" indent="-457200">
              <a:buFont typeface="+mj-lt"/>
              <a:buAutoNum type="arabicPeriod" startAt="5"/>
              <a:tabLst>
                <a:tab pos="5485765" algn="l"/>
              </a:tabLst>
            </a:pPr>
            <a:r>
              <a:rPr lang="cy-GB" sz="2400" dirty="0" smtClean="0">
                <a:solidFill>
                  <a:schemeClr val="tx1">
                    <a:lumMod val="75000"/>
                    <a:lumOff val="25000"/>
                  </a:schemeClr>
                </a:solidFill>
                <a:latin typeface="Arial"/>
                <a:cs typeface="Arial"/>
              </a:rPr>
              <a:t>Pa mor dda y mae’r ysgol/coleg yn gweithio gyda darparwyr cyrsiau Safon Uwch eraill i wella dysgu proffesiynol a chydweithio?</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27685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141141"/>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Safonau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7" y="1715988"/>
            <a:ext cx="5899785" cy="923329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ddysgwyr Safon Uwch yn gwneud cynnydd cryf yn eu gwybodaeth a’u dealltwriaeth.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ychydig o ddysgwyr yn gwneud cynnydd annigonol.  Mewn rhai achosion, ac yn enwedig ar gyfer dysgwyr y mae lefelau eu cyflawniad academaidd mewn TGAU yn gymedrol, mae hyn am nad oes ganddynt y wybodaeth gefndirol, y ddealltwriaeth fanwl na lefel y medr sy’n angenrheidiol i astudio ar lefel uwch.  Mewn achosion eraill, nid oes gan ddysgwyr y dyfalbarhad a’r cymhelliant i wneud yn dda ac nid oes ganddynt ddigon o ddiddordeb yn eu hastudiaethau.</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rhan fwyaf o ddysgwyr yn mwynhau eu hastudiaethau Safon Uwch, er eu bod yn eu gweld yn llawer anos na chyrsiau TGAU.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578069" y="2075589"/>
            <a:ext cx="60129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A level learners make strong progress in their knowledge and understanding.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few learners make insufficient progress.  In some cases, and particularly for learners with modest levels of academic achievement at GCSE, this is because they do not have the background knowledge, depth of understanding or the level of skill required to study at advanced level.  In other cases, learners lack the perseverance and motivation to do well and do not have sufficient interest in their studies</a:t>
            </a:r>
            <a:r>
              <a:rPr lang="en-GB"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learners enjoy their A level studies, although finding them much more difficult than GCSEs.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212383"/>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Safonau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170112" y="1385516"/>
            <a:ext cx="5899785" cy="923329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medrau dysgu annibynnol datblygedig yn hanfodol i lwyddo mewn Safon Uwch.  Mae llawer o ddysgwyr yn datblygu’r medrau hyn yn dda yn ystod eu hastudiaethau Safon Uwch, ond nid oes gan fwyafrif ohonynt fedrau dysgu annibynnol digon cryf ac mae lleiafrif ohonynt yn parhau i fod yn rhy ddibynnol ar bobl eraill am gymorth. </a:t>
            </a:r>
            <a:br>
              <a:rPr lang="cy-GB" sz="2400" dirty="0" smtClean="0">
                <a:solidFill>
                  <a:schemeClr val="tx1">
                    <a:lumMod val="75000"/>
                    <a:lumOff val="25000"/>
                  </a:schemeClr>
                </a:solidFill>
                <a:latin typeface="Arial"/>
                <a:cs typeface="Arial"/>
              </a:rPr>
            </a:br>
            <a:endParaRPr lang="cy-GB" sz="8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astudio cyrsiau Safon Uwch yn achosi straen i’r rhan fwyaf o ddysgwyr gan eu bod yn teimlo bod cyrsiau Safon Uwch yn gymwysterau ‘tariff uchel’ sydd â goblygiadau difrifol am weddill eu bywydau.  Mae gofynion astudio tri neu bedwar pwnc yn ogystal â chymhwyster ychwanegol fel Bagloriaeth Cymru yn ychwanegu at y straen hwn, yn enwedig am fod gan ryw hanner y dysgwyr gyfrifoldebau ychwanegol fel swyddi rhan-amser neu gyfrifoldebau gofalu.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385516"/>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6161266"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Well-developed </a:t>
            </a:r>
            <a:r>
              <a:rPr lang="en-GB" sz="2400" dirty="0">
                <a:solidFill>
                  <a:schemeClr val="tx1">
                    <a:lumMod val="75000"/>
                    <a:lumOff val="25000"/>
                  </a:schemeClr>
                </a:solidFill>
                <a:latin typeface="Arial"/>
                <a:cs typeface="Arial"/>
              </a:rPr>
              <a:t>independent learning skills are crucial to success at A level.  Many learners develop these skills well during their A level studies, but a majority lack strong enough independent learning skills when they start their A level courses and a minority remain too dependent on others for support.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learners find studying A levels stressful because they feel that A levels are ‘high tariff’ qualifications that have serious implications for the rest of their lives. The demands of studying </a:t>
            </a:r>
            <a:r>
              <a:rPr lang="en-GB" sz="2400" dirty="0" smtClean="0">
                <a:solidFill>
                  <a:schemeClr val="tx1">
                    <a:lumMod val="75000"/>
                    <a:lumOff val="25000"/>
                  </a:schemeClr>
                </a:solidFill>
                <a:latin typeface="Arial"/>
                <a:cs typeface="Arial"/>
              </a:rPr>
              <a:t>three </a:t>
            </a:r>
            <a:r>
              <a:rPr lang="en-GB" sz="2400" dirty="0">
                <a:solidFill>
                  <a:schemeClr val="tx1">
                    <a:lumMod val="75000"/>
                    <a:lumOff val="25000"/>
                  </a:schemeClr>
                </a:solidFill>
                <a:latin typeface="Arial"/>
                <a:cs typeface="Arial"/>
              </a:rPr>
              <a:t>or </a:t>
            </a:r>
            <a:r>
              <a:rPr lang="en-GB" sz="2400" dirty="0" smtClean="0">
                <a:solidFill>
                  <a:schemeClr val="tx1">
                    <a:lumMod val="75000"/>
                    <a:lumOff val="25000"/>
                  </a:schemeClr>
                </a:solidFill>
                <a:latin typeface="Arial"/>
                <a:cs typeface="Arial"/>
              </a:rPr>
              <a:t>four </a:t>
            </a:r>
            <a:r>
              <a:rPr lang="en-GB" sz="2400" dirty="0">
                <a:solidFill>
                  <a:schemeClr val="tx1">
                    <a:lumMod val="75000"/>
                    <a:lumOff val="25000"/>
                  </a:schemeClr>
                </a:solidFill>
                <a:latin typeface="Arial"/>
                <a:cs typeface="Arial"/>
              </a:rPr>
              <a:t>subjects as well as an additional qualification such as the Welsh Baccalaureate adds to this stress, especially as around half of learners have additional responsibilities such as part-time jobs or caring responsibilities.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382694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Safonau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Nid astudio cyrsiau Safon Uwch yw’r opsiwn mwyaf addas i’r holl ddysgwyr sy’n astudio’r cymwysterau hyn.  Nid yw tua 20% o ddysgwyr Blwyddyn 12 yn mynd ymlaen o ddilyn cyrsiau UG i gyrsiau Safon Uwch.  Mae dysgwyr â chyrhaeddiad isel mewn TGAU yn fwy tebygol o beidio â chwblhau Blwyddyn 12 neu fynd ymlaen i Flwyddyn 13 na dysgwyr eraill.  Yn y rhan fwyaf o achosion, nid cyrsiau Safon Uwch oedd yr opsiwn gorau ar gyfer y dysgwyr hyn.</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Studying </a:t>
            </a:r>
            <a:r>
              <a:rPr lang="en-GB" sz="2400" dirty="0">
                <a:solidFill>
                  <a:schemeClr val="tx1">
                    <a:lumMod val="75000"/>
                    <a:lumOff val="25000"/>
                  </a:schemeClr>
                </a:solidFill>
                <a:latin typeface="Arial"/>
                <a:cs typeface="Arial"/>
              </a:rPr>
              <a:t>A levels is not the most suitable option for all learners who study these qualifications.  Around 20% of Year 12 learners fail to progress from AS to A levels.  Learners with low attainment at GCSE are more likely to not complete Year 12 or not progress to Year 13 than other learners.  In most cases, A level courses were not the best option for these learners.</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957829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244501"/>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Safonau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1951286"/>
            <a:ext cx="5899785" cy="818685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200" dirty="0" smtClean="0">
                <a:solidFill>
                  <a:schemeClr val="tx1">
                    <a:lumMod val="75000"/>
                    <a:lumOff val="25000"/>
                  </a:schemeClr>
                </a:solidFill>
                <a:latin typeface="Arial"/>
                <a:cs typeface="Arial"/>
              </a:rPr>
              <a:t>Rhwng 2014 a 2016, ni fu cynnydd mewn perfformiad mewn Safon Uwch yng Nghymru. </a:t>
            </a:r>
          </a:p>
          <a:p>
            <a:pPr marL="342900" marR="5080" indent="-342900">
              <a:buFont typeface="Arial" panose="020B0604020202020204" pitchFamily="34" charset="0"/>
              <a:buChar char="•"/>
              <a:tabLst>
                <a:tab pos="5485765" algn="l"/>
              </a:tabLst>
            </a:pPr>
            <a:endParaRPr lang="cy-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200" dirty="0">
                <a:solidFill>
                  <a:schemeClr val="tx1">
                    <a:lumMod val="75000"/>
                    <a:lumOff val="25000"/>
                  </a:schemeClr>
                </a:solidFill>
                <a:latin typeface="Arial"/>
                <a:cs typeface="Arial"/>
              </a:rPr>
              <a:t>Y</a:t>
            </a:r>
            <a:r>
              <a:rPr lang="cy-GB" sz="2200" dirty="0" smtClean="0">
                <a:solidFill>
                  <a:schemeClr val="tx1">
                    <a:lumMod val="75000"/>
                    <a:lumOff val="25000"/>
                  </a:schemeClr>
                </a:solidFill>
                <a:latin typeface="Arial"/>
                <a:cs typeface="Arial"/>
              </a:rPr>
              <a:t>n 2017, dangosodd canlyniadau Safon Uwch yng Nghymru welliannau cryf, a chynhaliwyd y rhain ar y cyfan yn 2018. </a:t>
            </a:r>
          </a:p>
          <a:p>
            <a:pPr marL="342900" marR="5080" indent="-342900">
              <a:buFont typeface="Arial" panose="020B0604020202020204" pitchFamily="34" charset="0"/>
              <a:buChar char="•"/>
              <a:tabLst>
                <a:tab pos="5485765" algn="l"/>
              </a:tabLst>
            </a:pPr>
            <a:endParaRPr lang="cy-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200" dirty="0" smtClean="0">
                <a:solidFill>
                  <a:schemeClr val="tx1">
                    <a:lumMod val="75000"/>
                    <a:lumOff val="25000"/>
                  </a:schemeClr>
                </a:solidFill>
                <a:latin typeface="Arial"/>
                <a:cs typeface="Arial"/>
              </a:rPr>
              <a:t>Bu gostyngiad dros bum mlynedd yn nifer y cofrestriadau ar gyfer cyrsiau UG a chyrsiau Safon Uwch, fel ei gilydd.  </a:t>
            </a:r>
          </a:p>
          <a:p>
            <a:pPr marL="342900" marR="5080" indent="-342900">
              <a:buFont typeface="Arial" panose="020B0604020202020204" pitchFamily="34" charset="0"/>
              <a:buChar char="•"/>
              <a:tabLst>
                <a:tab pos="5485765" algn="l"/>
              </a:tabLst>
            </a:pPr>
            <a:endParaRPr lang="cy-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200" dirty="0" smtClean="0">
                <a:solidFill>
                  <a:schemeClr val="tx1">
                    <a:lumMod val="75000"/>
                    <a:lumOff val="25000"/>
                  </a:schemeClr>
                </a:solidFill>
                <a:latin typeface="Arial"/>
                <a:cs typeface="Arial"/>
              </a:rPr>
              <a:t>Mae gwahaniaeth sylweddol rhwng canlyniadau Safon Uwch ac UG, ac mae perfformiad mewn Safon Uwch gryn dipyn yn gryfach. </a:t>
            </a:r>
          </a:p>
          <a:p>
            <a:pPr marR="5080">
              <a:tabLst>
                <a:tab pos="5485765" algn="l"/>
              </a:tabLst>
            </a:pPr>
            <a:endParaRPr lang="cy-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200" dirty="0" smtClean="0">
                <a:solidFill>
                  <a:schemeClr val="tx1">
                    <a:lumMod val="75000"/>
                    <a:lumOff val="25000"/>
                  </a:schemeClr>
                </a:solidFill>
                <a:latin typeface="Arial"/>
                <a:cs typeface="Arial"/>
              </a:rPr>
              <a:t>Dyfernir nifer uwch o raddau U ar lefel UG. </a:t>
            </a:r>
          </a:p>
          <a:p>
            <a:pPr marR="5080">
              <a:tabLst>
                <a:tab pos="5485765" algn="l"/>
              </a:tabLst>
            </a:pPr>
            <a:endParaRPr lang="cy-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200" dirty="0" smtClean="0">
                <a:solidFill>
                  <a:schemeClr val="tx1">
                    <a:lumMod val="75000"/>
                    <a:lumOff val="25000"/>
                  </a:schemeClr>
                </a:solidFill>
                <a:latin typeface="Arial"/>
                <a:cs typeface="Arial"/>
              </a:rPr>
              <a:t>Mae merched yng Nghymru yn perfformio’n well na bechgyn ar y cyfan, mewn Safon Uwch ac UG.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719125" y="12587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615620" y="1988047"/>
            <a:ext cx="5937885" cy="923329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Between </a:t>
            </a:r>
            <a:r>
              <a:rPr lang="en-GB" sz="2400" dirty="0">
                <a:solidFill>
                  <a:schemeClr val="tx1">
                    <a:lumMod val="75000"/>
                    <a:lumOff val="25000"/>
                  </a:schemeClr>
                </a:solidFill>
                <a:latin typeface="Arial"/>
                <a:cs typeface="Arial"/>
              </a:rPr>
              <a:t>2014 and 2016 there was a </a:t>
            </a:r>
            <a:r>
              <a:rPr lang="en-GB" sz="2400" dirty="0" err="1" smtClean="0">
                <a:solidFill>
                  <a:schemeClr val="tx1">
                    <a:lumMod val="75000"/>
                    <a:lumOff val="25000"/>
                  </a:schemeClr>
                </a:solidFill>
                <a:latin typeface="Arial"/>
                <a:cs typeface="Arial"/>
              </a:rPr>
              <a:t>flatlining</a:t>
            </a:r>
            <a:r>
              <a:rPr lang="en-GB" sz="2400" dirty="0" smtClean="0">
                <a:solidFill>
                  <a:schemeClr val="tx1">
                    <a:lumMod val="75000"/>
                    <a:lumOff val="25000"/>
                  </a:schemeClr>
                </a:solidFill>
                <a:latin typeface="Arial"/>
                <a:cs typeface="Arial"/>
              </a:rPr>
              <a:t> </a:t>
            </a:r>
            <a:r>
              <a:rPr lang="en-GB" sz="2400" dirty="0">
                <a:solidFill>
                  <a:schemeClr val="tx1">
                    <a:lumMod val="75000"/>
                    <a:lumOff val="25000"/>
                  </a:schemeClr>
                </a:solidFill>
                <a:latin typeface="Arial"/>
                <a:cs typeface="Arial"/>
              </a:rPr>
              <a:t>in performance at A level in Wales.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t>
            </a:r>
            <a:r>
              <a:rPr lang="en-GB" sz="2400" dirty="0">
                <a:solidFill>
                  <a:schemeClr val="tx1">
                    <a:lumMod val="75000"/>
                    <a:lumOff val="25000"/>
                  </a:schemeClr>
                </a:solidFill>
                <a:latin typeface="Arial"/>
                <a:cs typeface="Arial"/>
              </a:rPr>
              <a:t>2017, A level results in Wales showed strong improvements and these were, on the whole, sustained in 2018.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There </a:t>
            </a:r>
            <a:r>
              <a:rPr lang="en-GB" sz="2400" dirty="0">
                <a:solidFill>
                  <a:schemeClr val="tx1">
                    <a:lumMod val="75000"/>
                    <a:lumOff val="25000"/>
                  </a:schemeClr>
                </a:solidFill>
                <a:latin typeface="Arial"/>
                <a:cs typeface="Arial"/>
              </a:rPr>
              <a:t>has </a:t>
            </a:r>
            <a:r>
              <a:rPr lang="en-GB" sz="2400" dirty="0" smtClean="0">
                <a:solidFill>
                  <a:schemeClr val="tx1">
                    <a:lumMod val="75000"/>
                    <a:lumOff val="25000"/>
                  </a:schemeClr>
                </a:solidFill>
                <a:latin typeface="Arial"/>
                <a:cs typeface="Arial"/>
              </a:rPr>
              <a:t>been </a:t>
            </a:r>
            <a:r>
              <a:rPr lang="en-GB" sz="2400" dirty="0">
                <a:solidFill>
                  <a:schemeClr val="tx1">
                    <a:lumMod val="75000"/>
                    <a:lumOff val="25000"/>
                  </a:schemeClr>
                </a:solidFill>
                <a:latin typeface="Arial"/>
                <a:cs typeface="Arial"/>
              </a:rPr>
              <a:t>a decline over five years in the number of entries for both AS levels and A levels.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There </a:t>
            </a:r>
            <a:r>
              <a:rPr lang="en-GB" sz="2400" dirty="0">
                <a:solidFill>
                  <a:schemeClr val="tx1">
                    <a:lumMod val="75000"/>
                    <a:lumOff val="25000"/>
                  </a:schemeClr>
                </a:solidFill>
                <a:latin typeface="Arial"/>
                <a:cs typeface="Arial"/>
              </a:rPr>
              <a:t>is a notable difference between outcomes at A and AS level, with A level performance being markedly stronger.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high number of U grades are awarded at AS level.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Girls </a:t>
            </a:r>
            <a:r>
              <a:rPr lang="en-GB" sz="2400" dirty="0">
                <a:solidFill>
                  <a:schemeClr val="tx1">
                    <a:lumMod val="75000"/>
                    <a:lumOff val="25000"/>
                  </a:schemeClr>
                </a:solidFill>
                <a:latin typeface="Arial"/>
                <a:cs typeface="Arial"/>
              </a:rPr>
              <a:t>in Wales generally outperform boys at both A and AS level.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646153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Safonau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Standards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Differences </a:t>
            </a:r>
            <a:r>
              <a:rPr lang="en-GB" sz="2400" dirty="0">
                <a:solidFill>
                  <a:schemeClr val="tx1">
                    <a:lumMod val="75000"/>
                    <a:lumOff val="25000"/>
                  </a:schemeClr>
                </a:solidFill>
                <a:latin typeface="Arial"/>
                <a:cs typeface="Arial"/>
              </a:rPr>
              <a:t>in approach to collecting, analysing and publishing post-16 data in schools and colleges has meant that it has not been possible to make straightforward comparisons across these sectors or between providers, although they deliver the same A level qualifications.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A level learners successfully progress to university</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0" y="2650140"/>
            <a:ext cx="6502400" cy="4062651"/>
          </a:xfrm>
          <a:prstGeom prst="rect">
            <a:avLst/>
          </a:prstGeom>
        </p:spPr>
        <p:txBody>
          <a:bodyPr>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gwahaniaethau o ran dull o gasglu, dadansoddi a chyhoeddi data ôl-16 mewn ysgolion a cholegau wedi golygu na fu’n bosibl gwneud cymariaethau syml ar draws y sectorau hyn neu rhwng darparwyr, er eu bod yn cyflawni’r un cymwysterau Safon Uwch.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ddysgwyr Safon Uwch yn llwyddo i fynd ymlaen i brifysgol</a:t>
            </a:r>
            <a:r>
              <a:rPr lang="en-GB" dirty="0">
                <a:solidFill>
                  <a:schemeClr val="tx1">
                    <a:lumMod val="75000"/>
                    <a:lumOff val="25000"/>
                  </a:schemeClr>
                </a:solidFill>
                <a:latin typeface="Arial"/>
                <a:cs typeface="Arial"/>
              </a:rPr>
              <a:t/>
            </a:r>
            <a:br>
              <a:rPr lang="en-GB" dirty="0">
                <a:solidFill>
                  <a:schemeClr val="tx1">
                    <a:lumMod val="75000"/>
                    <a:lumOff val="25000"/>
                  </a:schemeClr>
                </a:solidFill>
                <a:latin typeface="Arial"/>
                <a:cs typeface="Arial"/>
              </a:rPr>
            </a:br>
            <a:endParaRPr lang="en-GB"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98494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25878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Darpariaeth</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98712" y="1627511"/>
            <a:ext cx="58997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brwdfrydedd dros y pwnc, gwybodaeth bynciol gadarn, a dealltwriaeth drylwyr o ofynion arholi yn nodweddion addysgu Safon Uwch effeithiol.  Mae athrawon Safon Uwch llwyddiannus yn hwyluso dysgu annibynnol yn arbennig o dda hefyd.</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llawer o athrawon yn annog darllen ehangach am bynciau neu destunau penodol ond nid cymaint am y pwnc yn gyffredinol.  Mewn llawer o achosion, ac yn aml o ganlyniad i gyfyngiadau o ran amser, mae’r holl ddysgu yn gysylltiedig ag arholiadau.  I’r gwrthwyneb, mae ychydig o athrawon yn mynd yn rhy bell y tu hwnt i’r maes llafur ac nid ydynt yn canolbwyntio’n ddigonol ar ofynion yr arholiadau.  Mae diffyg ystyriaeth gyffredinol ac amrywiol o’r pwnc sy’n aml yn ofynnol gan brifysgolion.</a:t>
            </a: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473102"/>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5937885" cy="886396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passion for the subject, secure subject knowledge, and a thorough understanding of examination requirements are features of effective A level teaching.  Successful A level teachers also facilitate independent learning particularly well</a:t>
            </a:r>
            <a:r>
              <a:rPr lang="en-GB"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teachers encourage wider reading around specific topics or texts but not so much around the subject in general.  In many cases, and often due to time restrictions, all learning is linked to examinations.  Conversely, a few teachers stray too far beyond the syllabus and do not focus sufficiently on the requirements of the examinations.  There is a lack of a general, wide-ranging consideration of the subject often required by universities.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849614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79052" y="1210717"/>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Darpariaeth</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408486"/>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128967"/>
            <a:ext cx="6389180" cy="9140964"/>
          </a:xfrm>
          <a:prstGeom prst="rect">
            <a:avLst/>
          </a:prstGeom>
        </p:spPr>
        <p:txBody>
          <a:bodyPr vert="horz" wrap="square" lIns="0" tIns="0" rIns="0" bIns="0" rtlCol="0">
            <a:spAutoFit/>
          </a:bodyPr>
          <a:lstStyle/>
          <a:p>
            <a:pPr lvl="1">
              <a:spcAft>
                <a:spcPts val="0"/>
              </a:spcAft>
              <a:tabLst>
                <a:tab pos="288290" algn="l"/>
              </a:tabLst>
            </a:pPr>
            <a:r>
              <a:rPr lang="en-GB" b="1" dirty="0" smtClean="0">
                <a:latin typeface="Arial" panose="020B0604020202020204" pitchFamily="34" charset="0"/>
                <a:ea typeface="Times New Roman" panose="02020603050405020304" pitchFamily="18" charset="0"/>
              </a:rPr>
              <a:t>Teaching and learning strategies that learners find helpful:</a:t>
            </a:r>
          </a:p>
          <a:p>
            <a:pPr marL="742950" lvl="1" indent="-285750">
              <a:spcAft>
                <a:spcPts val="0"/>
              </a:spcAft>
              <a:buFont typeface="Symbol" panose="05050102010706020507" pitchFamily="18" charset="2"/>
              <a:buChar char=""/>
              <a:tabLst>
                <a:tab pos="288290" algn="l"/>
              </a:tabLst>
            </a:pPr>
            <a:r>
              <a:rPr lang="en-GB" dirty="0" smtClean="0">
                <a:latin typeface="Arial" panose="020B0604020202020204" pitchFamily="34" charset="0"/>
                <a:ea typeface="Times New Roman" panose="02020603050405020304" pitchFamily="18" charset="0"/>
              </a:rPr>
              <a:t>Discussion </a:t>
            </a:r>
            <a:r>
              <a:rPr lang="en-GB" dirty="0">
                <a:latin typeface="Arial" panose="020B0604020202020204" pitchFamily="34" charset="0"/>
                <a:ea typeface="Times New Roman" panose="02020603050405020304" pitchFamily="18" charset="0"/>
              </a:rPr>
              <a:t>and debate, as these pull together many skills</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solidFill>
                  <a:srgbClr val="000000"/>
                </a:solidFill>
                <a:latin typeface="Arial" panose="020B0604020202020204" pitchFamily="34" charset="0"/>
                <a:ea typeface="Times New Roman" panose="02020603050405020304" pitchFamily="18" charset="0"/>
              </a:rPr>
              <a:t>Teacher makes learners write down everything they know at the beginning of a topic and plans initial learning around this</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latin typeface="Arial" panose="020B0604020202020204" pitchFamily="34" charset="0"/>
                <a:ea typeface="Times New Roman" panose="02020603050405020304" pitchFamily="18" charset="0"/>
              </a:rPr>
              <a:t>Re-drafting responses or parts of answers or answering questions again and these being re-marked</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latin typeface="Arial" panose="020B0604020202020204" pitchFamily="34" charset="0"/>
                <a:ea typeface="Times New Roman" panose="02020603050405020304" pitchFamily="18" charset="0"/>
              </a:rPr>
              <a:t>Exemplar materials such as essays and model answers</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solidFill>
                  <a:srgbClr val="000000"/>
                </a:solidFill>
                <a:latin typeface="Arial" panose="020B0604020202020204" pitchFamily="34" charset="0"/>
                <a:ea typeface="Times New Roman" panose="02020603050405020304" pitchFamily="18" charset="0"/>
              </a:rPr>
              <a:t>Tables or glossaries of terminology</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solidFill>
                  <a:srgbClr val="000000"/>
                </a:solidFill>
                <a:latin typeface="Arial" panose="020B0604020202020204" pitchFamily="34" charset="0"/>
                <a:ea typeface="Times New Roman" panose="02020603050405020304" pitchFamily="18" charset="0"/>
              </a:rPr>
              <a:t>Extra questions on specific topics they find difficult</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latin typeface="Arial" panose="020B0604020202020204" pitchFamily="34" charset="0"/>
                <a:ea typeface="Times New Roman" panose="02020603050405020304" pitchFamily="18" charset="0"/>
              </a:rPr>
              <a:t>Being given mark schemes or success criteria checklists and going through them with the teacher before attempting questions</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latin typeface="Arial" panose="020B0604020202020204" pitchFamily="34" charset="0"/>
                <a:ea typeface="Times New Roman" panose="02020603050405020304" pitchFamily="18" charset="0"/>
              </a:rPr>
              <a:t>Structured and planned use of past papers, as opposed to merely giving learners too many past papers</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latin typeface="Arial" panose="020B0604020202020204" pitchFamily="34" charset="0"/>
                <a:ea typeface="Times New Roman" panose="02020603050405020304" pitchFamily="18" charset="0"/>
              </a:rPr>
              <a:t>Topic packs or notes which bring together notes, exam questions and mark schemes on specific topics, and being given these at the beginning of a topic</a:t>
            </a:r>
            <a:endParaRPr lang="en-GB" dirty="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a:latin typeface="Arial" panose="020B0604020202020204" pitchFamily="34" charset="0"/>
                <a:ea typeface="Times New Roman" panose="02020603050405020304" pitchFamily="18" charset="0"/>
              </a:rPr>
              <a:t>Use of mock examinations and tests, including end of topic tests, but only when learners have covered enough in lessons to be able to attempt </a:t>
            </a:r>
            <a:r>
              <a:rPr lang="en-GB" dirty="0" smtClean="0">
                <a:latin typeface="Arial" panose="020B0604020202020204" pitchFamily="34" charset="0"/>
                <a:ea typeface="Times New Roman" panose="02020603050405020304" pitchFamily="18" charset="0"/>
              </a:rPr>
              <a:t>them</a:t>
            </a:r>
            <a:endParaRPr lang="en-GB"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en-GB" dirty="0" smtClean="0">
                <a:latin typeface="Arial" panose="020B0604020202020204" pitchFamily="34" charset="0"/>
                <a:ea typeface="Times New Roman" panose="02020603050405020304" pitchFamily="18" charset="0"/>
              </a:rPr>
              <a:t>Highlighting </a:t>
            </a:r>
            <a:r>
              <a:rPr lang="en-GB" dirty="0">
                <a:latin typeface="Arial" panose="020B0604020202020204" pitchFamily="34" charset="0"/>
                <a:ea typeface="Times New Roman" panose="02020603050405020304" pitchFamily="18" charset="0"/>
              </a:rPr>
              <a:t>which assessment objectives they have met well and which they haven’t, for example by breaking up the marks according to different assessment objectives</a:t>
            </a:r>
            <a:r>
              <a:rPr lang="en-GB" sz="3600" dirty="0" smtClean="0">
                <a:solidFill>
                  <a:schemeClr val="tx1">
                    <a:lumMod val="75000"/>
                    <a:lumOff val="25000"/>
                  </a:schemeClr>
                </a:solidFill>
                <a:latin typeface="Arial"/>
                <a:cs typeface="Arial"/>
              </a:rPr>
              <a:t/>
            </a:r>
            <a:br>
              <a:rPr lang="en-GB" sz="3600" dirty="0" smtClean="0">
                <a:solidFill>
                  <a:schemeClr val="tx1">
                    <a:lumMod val="75000"/>
                    <a:lumOff val="25000"/>
                  </a:schemeClr>
                </a:solidFill>
                <a:latin typeface="Arial"/>
                <a:cs typeface="Arial"/>
              </a:rPr>
            </a:br>
            <a:endParaRPr lang="en-GB" sz="36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225992" y="1862212"/>
            <a:ext cx="6502400" cy="7709803"/>
          </a:xfrm>
          <a:prstGeom prst="rect">
            <a:avLst/>
          </a:prstGeom>
        </p:spPr>
        <p:txBody>
          <a:bodyPr>
            <a:spAutoFit/>
          </a:bodyPr>
          <a:lstStyle/>
          <a:p>
            <a:pPr lvl="1">
              <a:spcAft>
                <a:spcPts val="0"/>
              </a:spcAft>
              <a:tabLst>
                <a:tab pos="288290" algn="l"/>
              </a:tabLst>
            </a:pPr>
            <a:r>
              <a:rPr lang="cy-GB" b="1" dirty="0" smtClean="0">
                <a:latin typeface="Arial" panose="020B0604020202020204" pitchFamily="34" charset="0"/>
                <a:ea typeface="Times New Roman" panose="02020603050405020304" pitchFamily="18" charset="0"/>
              </a:rPr>
              <a:t>Strategaethau addysgu a dysgu y mae dysgwyr yn eu gweld yn fuddiol:</a:t>
            </a: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Trafodaethau a dadlau, gan fod y rhain yn dod â llawer o fedrau ynghyd</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solidFill>
                  <a:srgbClr val="000000"/>
                </a:solidFill>
                <a:latin typeface="Arial" panose="020B0604020202020204" pitchFamily="34" charset="0"/>
                <a:ea typeface="Times New Roman" panose="02020603050405020304" pitchFamily="18" charset="0"/>
              </a:rPr>
              <a:t>Mae’r athro’n gwneud i ddysgwyr ysgrifennu popeth y maent yn ei wybod ar ddechrau testun ac yn cynllunio dysgu cychwynnol ar sail hyn </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Ailddrafftio atebion neu rannau o atebion neu ateb cwestiynau eto ac ailfarcio’r rhain</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Deunyddiau enghreifftiol fel traethodau ac atebion enghreifftiol</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solidFill>
                  <a:srgbClr val="000000"/>
                </a:solidFill>
                <a:latin typeface="Arial" panose="020B0604020202020204" pitchFamily="34" charset="0"/>
                <a:ea typeface="Times New Roman" panose="02020603050405020304" pitchFamily="18" charset="0"/>
              </a:rPr>
              <a:t>Tablau neu eirfaoedd terminoleg</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solidFill>
                  <a:srgbClr val="000000"/>
                </a:solidFill>
                <a:latin typeface="Arial" panose="020B0604020202020204" pitchFamily="34" charset="0"/>
                <a:ea typeface="Times New Roman" panose="02020603050405020304" pitchFamily="18" charset="0"/>
              </a:rPr>
              <a:t>Cwestiynau ychwanegol ar destunau penodol y maent yn eu cael yn anodd</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Cael cynlluniau marcio neu restrau gwirio meini prawf llwyddiant a mynd trwyddynt gyda’r athro cyn ceisio ateb cwestiynau</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Defnydd strwythuredig a chynlluniedig o hen bapurau, yn hytrach na dim ond rhoi gormod o hen bapurau i ddysgwyr</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Pecynnau neu nodiadau ar y testun sy’n dod â nodiadau, cwestiynau arholiad a chynlluniau marcio at ei gilydd ar destunau penodol, a chael y rhain ar ddechrau testun </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Defnyddio ffug arholiadau a ffug brofion, gan gynnwys profion ar ddiwedd testun, ond dim ond pan fydd dysgwyr wedi ymdrin â digon mewn gwersi i allu rhoi cynnig arnynt </a:t>
            </a:r>
            <a:endParaRPr lang="cy-GB" sz="1700" dirty="0" smtClean="0">
              <a:latin typeface="Times New Roman" panose="02020603050405020304" pitchFamily="18" charset="0"/>
              <a:ea typeface="Times New Roman" panose="02020603050405020304" pitchFamily="18" charset="0"/>
            </a:endParaRPr>
          </a:p>
          <a:p>
            <a:pPr marL="742950" lvl="1" indent="-285750">
              <a:spcAft>
                <a:spcPts val="0"/>
              </a:spcAft>
              <a:buFont typeface="Symbol" panose="05050102010706020507" pitchFamily="18" charset="2"/>
              <a:buChar char=""/>
              <a:tabLst>
                <a:tab pos="288290" algn="l"/>
              </a:tabLst>
            </a:pPr>
            <a:r>
              <a:rPr lang="cy-GB" sz="1700" dirty="0" smtClean="0">
                <a:latin typeface="Arial" panose="020B0604020202020204" pitchFamily="34" charset="0"/>
                <a:ea typeface="Times New Roman" panose="02020603050405020304" pitchFamily="18" charset="0"/>
              </a:rPr>
              <a:t>Amlygu pa amcanion asesu y maent wedi’u bodloni’n dda, ac i’r gwrthwyneb, er enghraifft trwy rannu’r marciau yn unol â gwahanol amcanion asesu</a:t>
            </a:r>
            <a:endParaRPr lang="cy-GB" sz="1700" dirty="0"/>
          </a:p>
        </p:txBody>
      </p:sp>
    </p:spTree>
    <p:extLst>
      <p:ext uri="{BB962C8B-B14F-4D97-AF65-F5344CB8AC3E}">
        <p14:creationId xmlns:p14="http://schemas.microsoft.com/office/powerpoint/2010/main" val="3265341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Darpariaeth</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Provision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There </a:t>
            </a:r>
            <a:r>
              <a:rPr lang="en-GB" sz="2400" dirty="0">
                <a:solidFill>
                  <a:schemeClr val="tx1">
                    <a:lumMod val="75000"/>
                    <a:lumOff val="25000"/>
                  </a:schemeClr>
                </a:solidFill>
                <a:latin typeface="Arial"/>
                <a:cs typeface="Arial"/>
              </a:rPr>
              <a:t>are considerable differences across the country in the choice of A level subjects available to learners. </a:t>
            </a: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centres offer vocational qualifications as well as A levels, though, in most schools the choice of vocational qualifications is more limited than the choice of A levels.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While </a:t>
            </a:r>
            <a:r>
              <a:rPr lang="en-GB" sz="2400" dirty="0">
                <a:solidFill>
                  <a:schemeClr val="tx1">
                    <a:lumMod val="75000"/>
                    <a:lumOff val="25000"/>
                  </a:schemeClr>
                </a:solidFill>
                <a:latin typeface="Arial"/>
                <a:cs typeface="Arial"/>
              </a:rPr>
              <a:t>most learners are offered an apparently ‘free choice’ in terms of A level subjects, their choices are restricted by a number of factors.  These include centres often appropriately setting minimum grades for study or requiring learners to study more subjects than they wish.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225992" y="2808376"/>
            <a:ext cx="6502400" cy="6740307"/>
          </a:xfrm>
          <a:prstGeom prst="rect">
            <a:avLst/>
          </a:prstGeom>
        </p:spPr>
        <p:txBody>
          <a:bodyPr>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gwahaniaethau sylweddol ledled y wlad o ran y dewis o bynciau Safon Uwch sydd ar gael i ddysgwyr. Mae’r rhan fwyaf o ganolfannau yn cynnig cymwysterau galwedigaethol yn ogystal â chyrsiau Safon Uwch, er bod y dewis o gymwysterau galwedigaethol yn fwy cyfyngedig na’r dewis o gyrsiau Safon Uwch yn y rhan fwyaf o ysgolion.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Er ei bod yn ymddangos bod y rhan fwyaf o ddysgwyr yn cael cynnig ‘dewis rhydd’ o ran pynciau Safon Uwch, caiff eu dewisiadau eu cyfyngu gan nifer o ffactorau.  Yn aml, mae’r rhain yn cynnwys canolfannau yn gosod isafswm graddau yn briodol ar gyfer astudio neu ofyn i ddysgwyr astudio mwy o bynciau nag y maent yn ei ddymuno.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7300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9</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9</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10</Financial_x0020_Year>
    <Issue_x0020_Date xmlns="352d92a4-d745-4073-b537-e091299622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563707-2115-47AB-AD28-573327F25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12C820-0342-4CB2-88FC-4AEEC26C1B5E}">
  <ds:schemaRefs>
    <ds:schemaRef ds:uri="1bc25632-73ea-4e8a-9cf3-483e60546493"/>
    <ds:schemaRef ds:uri="http://schemas.microsoft.com/office/infopath/2007/PartnerControls"/>
    <ds:schemaRef ds:uri="4c2d5879-4e17-4934-9dac-90b30ab598df"/>
    <ds:schemaRef ds:uri="http://purl.org/dc/dcmitype/"/>
    <ds:schemaRef ds:uri="http://purl.org/dc/terms/"/>
    <ds:schemaRef ds:uri="http://schemas.microsoft.com/office/2006/documentManagement/types"/>
    <ds:schemaRef ds:uri="http://schemas.openxmlformats.org/package/2006/metadata/core-properties"/>
    <ds:schemaRef ds:uri="http://www.w3.org/XML/1998/namespace"/>
    <ds:schemaRef ds:uri="352d92a4-d745-4073-b537-e09129962258"/>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1091</TotalTime>
  <Words>3354</Words>
  <Application>Microsoft Office PowerPoint</Application>
  <PresentationFormat>Custom</PresentationFormat>
  <Paragraphs>266</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Symbol</vt:lpstr>
      <vt:lpstr>Times New Roman</vt:lpstr>
      <vt:lpstr>Office Theme</vt:lpstr>
      <vt:lpstr>PowerPoint Presentation</vt:lpstr>
      <vt:lpstr>Safonau</vt:lpstr>
      <vt:lpstr>Safonau</vt:lpstr>
      <vt:lpstr>Safonau</vt:lpstr>
      <vt:lpstr>Safonau</vt:lpstr>
      <vt:lpstr>Safonau</vt:lpstr>
      <vt:lpstr>Darpariaeth</vt:lpstr>
      <vt:lpstr>Darpariaeth</vt:lpstr>
      <vt:lpstr>Darpariaeth</vt:lpstr>
      <vt:lpstr>Darpariaeth </vt:lpstr>
      <vt:lpstr>Darpariaeth</vt:lpstr>
      <vt:lpstr>Arweinyddiaeth</vt:lpstr>
      <vt:lpstr>Arweinyddiaeth</vt:lpstr>
      <vt:lpstr>Argymhellion</vt:lpstr>
      <vt:lpstr>Argymhellion</vt:lpstr>
      <vt:lpstr>Argymhellion</vt:lpstr>
      <vt:lpstr>Cwestiynau i ysgolion a cholegau </vt:lpstr>
      <vt:lpstr>Cwestiynau i ysgolion a cholegau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Robert Gairey</cp:lastModifiedBy>
  <cp:revision>69</cp:revision>
  <dcterms:created xsi:type="dcterms:W3CDTF">2015-04-24T11:05:35Z</dcterms:created>
  <dcterms:modified xsi:type="dcterms:W3CDTF">2018-10-29T15:06:28Z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