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305" r:id="rId5"/>
    <p:sldId id="292" r:id="rId6"/>
    <p:sldId id="270" r:id="rId7"/>
    <p:sldId id="312" r:id="rId8"/>
    <p:sldId id="320" r:id="rId9"/>
    <p:sldId id="322" r:id="rId10"/>
    <p:sldId id="324" r:id="rId11"/>
    <p:sldId id="325" r:id="rId12"/>
    <p:sldId id="328" r:id="rId13"/>
    <p:sldId id="330" r:id="rId14"/>
    <p:sldId id="323" r:id="rId15"/>
    <p:sldId id="307" r:id="rId16"/>
    <p:sldId id="331" r:id="rId17"/>
    <p:sldId id="332" r:id="rId18"/>
    <p:sldId id="291" r:id="rId19"/>
    <p:sldId id="308" r:id="rId20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284"/>
    <a:srgbClr val="D60134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1636" autoAdjust="0"/>
  </p:normalViewPr>
  <p:slideViewPr>
    <p:cSldViewPr>
      <p:cViewPr>
        <p:scale>
          <a:sx n="90" d="100"/>
          <a:sy n="90" d="100"/>
        </p:scale>
        <p:origin x="-2160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1903780-52D2-40DC-A7EC-B90FA3DECDF2}" type="datetimeFigureOut">
              <a:rPr lang="en-US"/>
              <a:pPr>
                <a:defRPr/>
              </a:pPr>
              <a:t>8/7/2015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C50265B-413F-48FB-A526-277AE08FFD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986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7488" y="1484313"/>
            <a:ext cx="1960562" cy="5373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484313"/>
            <a:ext cx="5730875" cy="5373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4843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0" y="2743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050" y="2743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2743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050" y="2743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estyn_powerpoint_01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4843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2743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D6013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1528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1528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1528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1528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1528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1528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1528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1528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1528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tyn.gov.uk/cymraeg/docViewer-w/284575.2/Effeithiolrwydd%20strategaethau%20cynnwys%20dysgwyr%20mewn%20sefydliadau%20addysg%20bellach%20a%20chanolfannau%20Cymraeg%20i%20oedolion%20-%20Gorffennaf%202013%20/?navmap=30,163" TargetMode="External"/><Relationship Id="rId2" Type="http://schemas.openxmlformats.org/officeDocument/2006/relationships/hyperlink" Target="http://www.estyn.gov.uk/english/docViewer/284547.9/the-effectiveness-of-learner-involvement-strategies-in-further-education-institutions-and-welsh-for-adults-centres-july-2013/?navmap=30,163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2500"/>
            <a:ext cx="22764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8" descr="IIP_GOLD_LOGO_JOPPHBjjjjjjj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5589588"/>
            <a:ext cx="22844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6"/>
          <p:cNvSpPr>
            <a:spLocks noGrp="1"/>
          </p:cNvSpPr>
          <p:nvPr>
            <p:ph type="title"/>
          </p:nvPr>
        </p:nvSpPr>
        <p:spPr>
          <a:xfrm>
            <a:off x="684213" y="1268413"/>
            <a:ext cx="7772400" cy="3960812"/>
          </a:xfrm>
        </p:spPr>
        <p:txBody>
          <a:bodyPr anchor="t"/>
          <a:lstStyle/>
          <a:p>
            <a:r>
              <a:rPr lang="en-GB" sz="3200" smtClean="0"/>
              <a:t>The effectiveness of learner-involvement strategies in further education institutions and Welsh for adults centres</a:t>
            </a:r>
            <a:br>
              <a:rPr lang="en-GB" sz="3200" smtClean="0"/>
            </a:br>
            <a:r>
              <a:rPr lang="en-GB" sz="3200" smtClean="0"/>
              <a:t/>
            </a:r>
            <a:br>
              <a:rPr lang="en-GB" sz="3200" smtClean="0"/>
            </a:br>
            <a:r>
              <a:rPr lang="cy-GB" sz="3200" smtClean="0">
                <a:solidFill>
                  <a:srgbClr val="015284"/>
                </a:solidFill>
              </a:rPr>
              <a:t>Effeithiolrwydd strategaethau cynnwys dysgwyr mewn sefydliadau addysg bellach a chanolfannau Cymraeg i oedolion</a:t>
            </a:r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9338" y="5589588"/>
            <a:ext cx="2663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7772400" cy="719138"/>
          </a:xfrm>
        </p:spPr>
        <p:txBody>
          <a:bodyPr/>
          <a:lstStyle/>
          <a:p>
            <a:pPr eaLnBrk="1" hangingPunct="1"/>
            <a:r>
              <a:rPr lang="en-GB" sz="3600" smtClean="0"/>
              <a:t>Best practice</a:t>
            </a:r>
            <a:br>
              <a:rPr lang="en-GB" sz="3600" smtClean="0"/>
            </a:br>
            <a:r>
              <a:rPr lang="en-GB" sz="3600" smtClean="0">
                <a:solidFill>
                  <a:srgbClr val="015284"/>
                </a:solidFill>
              </a:rPr>
              <a:t>Arfer orau</a:t>
            </a:r>
            <a:endParaRPr lang="en-US" sz="3600" smtClean="0">
              <a:solidFill>
                <a:srgbClr val="015284"/>
              </a:solidFill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1916113"/>
            <a:ext cx="4248150" cy="3168650"/>
          </a:xfrm>
        </p:spPr>
        <p:txBody>
          <a:bodyPr/>
          <a:lstStyle/>
          <a:p>
            <a:pPr marL="180975" indent="-180975">
              <a:spcBef>
                <a:spcPts val="0"/>
              </a:spcBef>
              <a:defRPr/>
            </a:pPr>
            <a:r>
              <a:rPr lang="en-GB" sz="2000" dirty="0">
                <a:solidFill>
                  <a:srgbClr val="D60134"/>
                </a:solidFill>
              </a:rPr>
              <a:t>encourage staff to listen to learners and take their views seriously; </a:t>
            </a:r>
            <a:r>
              <a:rPr lang="en-GB" sz="2000" dirty="0" smtClean="0">
                <a:solidFill>
                  <a:srgbClr val="D60134"/>
                </a:solidFill>
              </a:rPr>
              <a:t>and</a:t>
            </a:r>
          </a:p>
          <a:p>
            <a:pPr marL="180975" indent="-180975">
              <a:spcBef>
                <a:spcPts val="0"/>
              </a:spcBef>
              <a:defRPr/>
            </a:pPr>
            <a:endParaRPr lang="en-GB" sz="2000" dirty="0">
              <a:solidFill>
                <a:srgbClr val="D60134"/>
              </a:solidFill>
            </a:endParaRPr>
          </a:p>
          <a:p>
            <a:pPr marL="180975" indent="-180975">
              <a:spcBef>
                <a:spcPts val="0"/>
              </a:spcBef>
              <a:defRPr/>
            </a:pPr>
            <a:r>
              <a:rPr lang="en-GB" sz="2000" dirty="0">
                <a:solidFill>
                  <a:srgbClr val="D60134"/>
                </a:solidFill>
              </a:rPr>
              <a:t>provide feedback to learners that help them to understand what action has been taken as a result of their involvement.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734280" y="1916831"/>
            <a:ext cx="401418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0975" indent="-180975">
              <a:buFontTx/>
              <a:buChar char="•"/>
            </a:pPr>
            <a:r>
              <a:rPr lang="cy-GB" sz="2000" dirty="0" smtClean="0">
                <a:solidFill>
                  <a:srgbClr val="015284"/>
                </a:solidFill>
              </a:rPr>
              <a:t>yn </a:t>
            </a:r>
            <a:r>
              <a:rPr lang="cy-GB" sz="2000" dirty="0">
                <a:solidFill>
                  <a:srgbClr val="015284"/>
                </a:solidFill>
              </a:rPr>
              <a:t>annog staff i wrando ar ddysgwyr a chymryd eu safbwyntiau o </a:t>
            </a:r>
            <a:r>
              <a:rPr lang="cy-GB" sz="2000" dirty="0" err="1">
                <a:solidFill>
                  <a:srgbClr val="015284"/>
                </a:solidFill>
              </a:rPr>
              <a:t>ddifrif</a:t>
            </a:r>
            <a:r>
              <a:rPr lang="cy-GB" sz="2000" dirty="0">
                <a:solidFill>
                  <a:srgbClr val="015284"/>
                </a:solidFill>
              </a:rPr>
              <a:t>; ac</a:t>
            </a:r>
          </a:p>
          <a:p>
            <a:pPr marL="180975" indent="-180975">
              <a:buFontTx/>
              <a:buChar char="•"/>
            </a:pPr>
            <a:endParaRPr lang="cy-GB" sz="2000" dirty="0">
              <a:solidFill>
                <a:srgbClr val="015284"/>
              </a:solidFill>
            </a:endParaRPr>
          </a:p>
          <a:p>
            <a:pPr marL="180975" indent="-180975">
              <a:buFontTx/>
              <a:buChar char="•"/>
            </a:pPr>
            <a:r>
              <a:rPr lang="cy-GB" sz="2000" dirty="0" smtClean="0">
                <a:solidFill>
                  <a:srgbClr val="015284"/>
                </a:solidFill>
              </a:rPr>
              <a:t>yn </a:t>
            </a:r>
            <a:r>
              <a:rPr lang="cy-GB" sz="2000" dirty="0">
                <a:solidFill>
                  <a:srgbClr val="015284"/>
                </a:solidFill>
              </a:rPr>
              <a:t>rhoi adborth i ddysgwyr sy’n eu helpu i ddeall pa gamau a gymerwyd o ganlyniad i gael eu cynnwys.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-107950" y="144463"/>
            <a:ext cx="6264275" cy="1196975"/>
          </a:xfrm>
        </p:spPr>
        <p:txBody>
          <a:bodyPr/>
          <a:lstStyle/>
          <a:p>
            <a:r>
              <a:rPr lang="en-GB" sz="4000" smtClean="0"/>
              <a:t>Questions for providers</a:t>
            </a:r>
            <a:br>
              <a:rPr lang="en-GB" sz="4000" smtClean="0"/>
            </a:br>
            <a:r>
              <a:rPr lang="cy-GB" sz="4000" smtClean="0">
                <a:solidFill>
                  <a:srgbClr val="015284"/>
                </a:solidFill>
              </a:rPr>
              <a:t>Cwestiynau i ddarparwyr</a:t>
            </a:r>
            <a:r>
              <a:rPr lang="en-GB" sz="4000" smtClean="0"/>
              <a:t/>
            </a:r>
            <a:br>
              <a:rPr lang="en-GB" sz="4000" smtClean="0"/>
            </a:br>
            <a:endParaRPr lang="en-GB" sz="4000" smtClean="0">
              <a:solidFill>
                <a:srgbClr val="015284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>
          <a:xfrm>
            <a:off x="107950" y="2060575"/>
            <a:ext cx="4457700" cy="2952750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GB" sz="2000" dirty="0" smtClean="0">
                <a:solidFill>
                  <a:srgbClr val="D60134"/>
                </a:solidFill>
              </a:rPr>
              <a:t>How well do we recognise and record the outcomes gained by learners as a result of their involvement in terms of: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n-GB" sz="2000" dirty="0">
              <a:solidFill>
                <a:srgbClr val="D60134"/>
              </a:solidFill>
            </a:endParaRPr>
          </a:p>
          <a:p>
            <a:pPr marL="265113" indent="-179388">
              <a:spcBef>
                <a:spcPts val="0"/>
              </a:spcBef>
              <a:defRPr/>
            </a:pPr>
            <a:r>
              <a:rPr lang="en-GB" sz="2000" dirty="0" smtClean="0">
                <a:solidFill>
                  <a:srgbClr val="D60134"/>
                </a:solidFill>
              </a:rPr>
              <a:t>success rates; </a:t>
            </a:r>
          </a:p>
          <a:p>
            <a:pPr marL="265113" indent="-179388">
              <a:spcBef>
                <a:spcPts val="0"/>
              </a:spcBef>
              <a:defRPr/>
            </a:pPr>
            <a:r>
              <a:rPr lang="en-GB" sz="2000" dirty="0" smtClean="0">
                <a:solidFill>
                  <a:srgbClr val="D60134"/>
                </a:solidFill>
              </a:rPr>
              <a:t>personal and social </a:t>
            </a:r>
            <a:r>
              <a:rPr lang="en-GB" sz="2000" dirty="0">
                <a:solidFill>
                  <a:srgbClr val="D60134"/>
                </a:solidFill>
              </a:rPr>
              <a:t>skills; </a:t>
            </a:r>
            <a:r>
              <a:rPr lang="en-GB" sz="2000" dirty="0" smtClean="0">
                <a:solidFill>
                  <a:srgbClr val="D60134"/>
                </a:solidFill>
              </a:rPr>
              <a:t>and</a:t>
            </a:r>
          </a:p>
          <a:p>
            <a:pPr marL="265113" indent="-179388">
              <a:spcBef>
                <a:spcPts val="0"/>
              </a:spcBef>
              <a:defRPr/>
            </a:pPr>
            <a:r>
              <a:rPr lang="en-GB" sz="2000" dirty="0">
                <a:solidFill>
                  <a:srgbClr val="D60134"/>
                </a:solidFill>
              </a:rPr>
              <a:t>w</a:t>
            </a:r>
            <a:r>
              <a:rPr lang="en-GB" sz="2000" dirty="0" smtClean="0">
                <a:solidFill>
                  <a:srgbClr val="D60134"/>
                </a:solidFill>
              </a:rPr>
              <a:t>ellbeing?</a:t>
            </a:r>
            <a:endParaRPr lang="en-GB" sz="700" dirty="0" smtClean="0">
              <a:solidFill>
                <a:srgbClr val="D60134"/>
              </a:solidFill>
            </a:endParaRPr>
          </a:p>
        </p:txBody>
      </p:sp>
      <p:sp>
        <p:nvSpPr>
          <p:cNvPr id="25603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2060848"/>
            <a:ext cx="4318000" cy="3960440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cy-GB" sz="2000" dirty="0" smtClean="0"/>
              <a:t>Pa mor dda ydym </a:t>
            </a:r>
            <a:r>
              <a:rPr lang="cy-GB" sz="2000" dirty="0" err="1" smtClean="0"/>
              <a:t>ni’n</a:t>
            </a:r>
            <a:r>
              <a:rPr lang="cy-GB" sz="2000" dirty="0" smtClean="0"/>
              <a:t> cydnabod ac yn cofnodi deilliannau dysgwyr o ganlyniad i’w cynnwys o ran y canlynol: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y-GB" sz="2000" dirty="0" smtClean="0"/>
          </a:p>
          <a:p>
            <a:pPr marL="265113" indent="-179388">
              <a:spcBef>
                <a:spcPct val="0"/>
              </a:spcBef>
            </a:pPr>
            <a:r>
              <a:rPr lang="cy-GB" sz="2000" dirty="0" smtClean="0"/>
              <a:t>cyfraddau llwyddo; </a:t>
            </a:r>
          </a:p>
          <a:p>
            <a:pPr marL="265113" indent="-179388">
              <a:spcBef>
                <a:spcPct val="0"/>
              </a:spcBef>
            </a:pPr>
            <a:r>
              <a:rPr lang="cy-GB" sz="2000" dirty="0" smtClean="0"/>
              <a:t>medrau personol a chymdeithasol; a</a:t>
            </a:r>
          </a:p>
          <a:p>
            <a:pPr marL="265113" indent="-179388">
              <a:spcBef>
                <a:spcPct val="0"/>
              </a:spcBef>
            </a:pPr>
            <a:r>
              <a:rPr lang="cy-GB" sz="2000" dirty="0" smtClean="0"/>
              <a:t>lles?</a:t>
            </a:r>
            <a:endParaRPr lang="cy-GB" sz="700" dirty="0" smtClean="0"/>
          </a:p>
          <a:p>
            <a:pPr marL="0" indent="0">
              <a:buFontTx/>
              <a:buNone/>
            </a:pPr>
            <a:endParaRPr lang="cy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107950" y="144463"/>
            <a:ext cx="6192838" cy="1196975"/>
          </a:xfrm>
        </p:spPr>
        <p:txBody>
          <a:bodyPr/>
          <a:lstStyle/>
          <a:p>
            <a:r>
              <a:rPr lang="en-GB" sz="4000" smtClean="0"/>
              <a:t>Questions for providers</a:t>
            </a:r>
            <a:br>
              <a:rPr lang="en-GB" sz="4000" smtClean="0"/>
            </a:br>
            <a:r>
              <a:rPr lang="en-GB" sz="4000" smtClean="0"/>
              <a:t> </a:t>
            </a:r>
            <a:r>
              <a:rPr lang="cy-GB" sz="4000" smtClean="0">
                <a:solidFill>
                  <a:srgbClr val="015284"/>
                </a:solidFill>
              </a:rPr>
              <a:t>Cwestiynau i ddarparwyr</a:t>
            </a:r>
            <a:endParaRPr lang="en-GB" sz="4000" smtClean="0">
              <a:solidFill>
                <a:srgbClr val="015284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>
          <a:xfrm>
            <a:off x="107950" y="1557338"/>
            <a:ext cx="4457700" cy="504031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000" dirty="0" smtClean="0">
                <a:solidFill>
                  <a:srgbClr val="D60134"/>
                </a:solidFill>
              </a:rPr>
              <a:t>How well do our arrangements for involving learners impact on: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GB" sz="2000" dirty="0" smtClean="0">
              <a:solidFill>
                <a:srgbClr val="D60134"/>
              </a:solidFill>
            </a:endParaRPr>
          </a:p>
          <a:p>
            <a:pPr marL="265113" lvl="1" indent="-17938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rgbClr val="D60134"/>
                </a:solidFill>
              </a:rPr>
              <a:t>learner outcomes;</a:t>
            </a:r>
          </a:p>
          <a:p>
            <a:pPr marL="265113" lvl="1" indent="-17938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solidFill>
                  <a:srgbClr val="D60134"/>
                </a:solidFill>
              </a:rPr>
              <a:t>teaching </a:t>
            </a:r>
            <a:r>
              <a:rPr lang="en-GB" sz="2000" dirty="0">
                <a:solidFill>
                  <a:srgbClr val="D60134"/>
                </a:solidFill>
              </a:rPr>
              <a:t>and assessment;</a:t>
            </a:r>
          </a:p>
          <a:p>
            <a:pPr marL="265113" lvl="1" indent="-17938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D60134"/>
                </a:solidFill>
              </a:rPr>
              <a:t>the curriculum;</a:t>
            </a:r>
          </a:p>
          <a:p>
            <a:pPr marL="265113" lvl="1" indent="-17938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D60134"/>
                </a:solidFill>
              </a:rPr>
              <a:t>resources, facilities and venues;</a:t>
            </a:r>
          </a:p>
          <a:p>
            <a:pPr marL="265113" lvl="1" indent="-17938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D60134"/>
                </a:solidFill>
              </a:rPr>
              <a:t>support for learners; </a:t>
            </a:r>
          </a:p>
          <a:p>
            <a:pPr marL="265113" lvl="1" indent="-17938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D60134"/>
                </a:solidFill>
              </a:rPr>
              <a:t>quality improvement; and</a:t>
            </a:r>
          </a:p>
          <a:p>
            <a:pPr marL="265113" lvl="1" indent="-179388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000" dirty="0">
                <a:solidFill>
                  <a:srgbClr val="D60134"/>
                </a:solidFill>
              </a:rPr>
              <a:t>overall leadership and management of provision. </a:t>
            </a:r>
            <a:endParaRPr lang="en-GB" sz="2000" dirty="0" smtClean="0">
              <a:solidFill>
                <a:srgbClr val="D60134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GB" sz="2000" dirty="0" smtClean="0">
              <a:solidFill>
                <a:srgbClr val="D60134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GB" sz="2000" dirty="0" smtClean="0">
                <a:solidFill>
                  <a:srgbClr val="D60134"/>
                </a:solidFill>
              </a:rPr>
              <a:t>How do we measure these impacts?</a:t>
            </a:r>
          </a:p>
          <a:p>
            <a:pPr>
              <a:defRPr/>
            </a:pPr>
            <a:endParaRPr lang="en-GB" sz="700" dirty="0" smtClean="0">
              <a:solidFill>
                <a:srgbClr val="D60134"/>
              </a:solidFill>
            </a:endParaRPr>
          </a:p>
        </p:txBody>
      </p:sp>
      <p:sp>
        <p:nvSpPr>
          <p:cNvPr id="26627" name="Content Placeholder 3"/>
          <p:cNvSpPr>
            <a:spLocks noGrp="1"/>
          </p:cNvSpPr>
          <p:nvPr>
            <p:ph sz="half" idx="2"/>
          </p:nvPr>
        </p:nvSpPr>
        <p:spPr>
          <a:xfrm>
            <a:off x="4718050" y="1557338"/>
            <a:ext cx="4318000" cy="5300662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cy-GB" sz="2000" dirty="0" smtClean="0"/>
              <a:t>Pa mor dda y mae ein trefniadau ar gyfer cynnwys dysgwyr yn effeithio ar y canlynol: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y-GB" sz="2000" dirty="0" smtClean="0"/>
          </a:p>
          <a:p>
            <a:pPr marL="265113" lvl="1" indent="-179388">
              <a:spcBef>
                <a:spcPct val="0"/>
              </a:spcBef>
              <a:buFont typeface="Arial" charset="0"/>
              <a:buChar char="•"/>
            </a:pPr>
            <a:r>
              <a:rPr lang="cy-GB" sz="2000" dirty="0" smtClean="0"/>
              <a:t>deilliannau dysgwyr;</a:t>
            </a:r>
          </a:p>
          <a:p>
            <a:pPr marL="265113" lvl="1" indent="-179388">
              <a:spcBef>
                <a:spcPct val="0"/>
              </a:spcBef>
              <a:buFont typeface="Arial" charset="0"/>
              <a:buChar char="•"/>
            </a:pPr>
            <a:r>
              <a:rPr lang="cy-GB" sz="2000" dirty="0" smtClean="0"/>
              <a:t>addysgu ac asesu;</a:t>
            </a:r>
          </a:p>
          <a:p>
            <a:pPr marL="265113" lvl="1" indent="-179388">
              <a:spcBef>
                <a:spcPct val="0"/>
              </a:spcBef>
              <a:buFont typeface="Arial" charset="0"/>
              <a:buChar char="•"/>
            </a:pPr>
            <a:r>
              <a:rPr lang="cy-GB" sz="2000" dirty="0" smtClean="0"/>
              <a:t>y cwricwlwm;</a:t>
            </a:r>
          </a:p>
          <a:p>
            <a:pPr marL="265113" lvl="1" indent="-179388">
              <a:spcBef>
                <a:spcPct val="0"/>
              </a:spcBef>
              <a:buFont typeface="Arial" charset="0"/>
              <a:buChar char="•"/>
            </a:pPr>
            <a:r>
              <a:rPr lang="cy-GB" sz="2000" dirty="0" smtClean="0"/>
              <a:t>adnoddau, cyfleusterau a lleoliadau;</a:t>
            </a:r>
          </a:p>
          <a:p>
            <a:pPr marL="265113" lvl="1" indent="-179388">
              <a:spcBef>
                <a:spcPct val="0"/>
              </a:spcBef>
              <a:buFont typeface="Arial" charset="0"/>
              <a:buChar char="•"/>
            </a:pPr>
            <a:r>
              <a:rPr lang="cy-GB" sz="2000" dirty="0" smtClean="0"/>
              <a:t>cymorth i ddysgwyr; </a:t>
            </a:r>
          </a:p>
          <a:p>
            <a:pPr marL="265113" lvl="1" indent="-179388">
              <a:spcBef>
                <a:spcPct val="0"/>
              </a:spcBef>
              <a:buFont typeface="Arial" charset="0"/>
              <a:buChar char="•"/>
            </a:pPr>
            <a:r>
              <a:rPr lang="cy-GB" sz="2000" dirty="0" smtClean="0"/>
              <a:t>gwella ansawdd; ac</a:t>
            </a:r>
          </a:p>
          <a:p>
            <a:pPr marL="265113" lvl="1" indent="-179388">
              <a:spcBef>
                <a:spcPct val="0"/>
              </a:spcBef>
              <a:buFont typeface="Arial" charset="0"/>
              <a:buChar char="•"/>
            </a:pPr>
            <a:r>
              <a:rPr lang="cy-GB" sz="2000" dirty="0" smtClean="0"/>
              <a:t>arwain a rheoli’r ddarpariaeth yn gyffredinol. 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y-GB" sz="2000" dirty="0" smtClean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y-GB" sz="2000" dirty="0" smtClean="0"/>
              <a:t>Sut ydym </a:t>
            </a:r>
            <a:r>
              <a:rPr lang="cy-GB" sz="2000" dirty="0" err="1" smtClean="0"/>
              <a:t>ni’n</a:t>
            </a:r>
            <a:r>
              <a:rPr lang="cy-GB" sz="2000" dirty="0" smtClean="0"/>
              <a:t> mesur yr effeithiau hyn?</a:t>
            </a:r>
          </a:p>
          <a:p>
            <a:pPr marL="0" indent="0"/>
            <a:endParaRPr lang="cy-GB" sz="700" dirty="0" smtClean="0"/>
          </a:p>
          <a:p>
            <a:pPr marL="0" indent="0">
              <a:buFontTx/>
              <a:buNone/>
            </a:pP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0" y="333375"/>
            <a:ext cx="6119813" cy="1196975"/>
          </a:xfrm>
        </p:spPr>
        <p:txBody>
          <a:bodyPr/>
          <a:lstStyle/>
          <a:p>
            <a:r>
              <a:rPr lang="en-GB" smtClean="0"/>
              <a:t>Questions for providers</a:t>
            </a:r>
            <a:br>
              <a:rPr lang="en-GB" smtClean="0"/>
            </a:br>
            <a:r>
              <a:rPr lang="en-GB" smtClean="0"/>
              <a:t> </a:t>
            </a:r>
            <a:r>
              <a:rPr lang="cy-GB" sz="4000" smtClean="0">
                <a:solidFill>
                  <a:srgbClr val="015284"/>
                </a:solidFill>
              </a:rPr>
              <a:t>Cwestiynau i ddarparwyr</a:t>
            </a:r>
            <a:r>
              <a:rPr lang="en-GB" smtClean="0"/>
              <a:t> </a:t>
            </a:r>
            <a:br>
              <a:rPr lang="en-GB" smtClean="0"/>
            </a:br>
            <a:endParaRPr lang="en-GB" smtClean="0"/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>
          <a:xfrm>
            <a:off x="107950" y="2060575"/>
            <a:ext cx="4457700" cy="3816350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GB" sz="2000" dirty="0" smtClean="0">
                <a:solidFill>
                  <a:srgbClr val="D60134"/>
                </a:solidFill>
              </a:rPr>
              <a:t>How well do we help learners understand their role as: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n-GB" sz="2000" dirty="0">
              <a:solidFill>
                <a:srgbClr val="D60134"/>
              </a:solidFill>
            </a:endParaRPr>
          </a:p>
          <a:p>
            <a:pPr marL="265113" indent="-179388">
              <a:spcBef>
                <a:spcPts val="0"/>
              </a:spcBef>
              <a:defRPr/>
            </a:pPr>
            <a:r>
              <a:rPr lang="en-GB" sz="2000" dirty="0" smtClean="0">
                <a:solidFill>
                  <a:srgbClr val="D60134"/>
                </a:solidFill>
              </a:rPr>
              <a:t>class representatives;</a:t>
            </a:r>
          </a:p>
          <a:p>
            <a:pPr marL="265113" indent="-179388">
              <a:spcBef>
                <a:spcPts val="0"/>
              </a:spcBef>
              <a:defRPr/>
            </a:pPr>
            <a:r>
              <a:rPr lang="en-GB" sz="2000" dirty="0" smtClean="0">
                <a:solidFill>
                  <a:srgbClr val="D60134"/>
                </a:solidFill>
              </a:rPr>
              <a:t>learner governors; </a:t>
            </a:r>
          </a:p>
          <a:p>
            <a:pPr marL="265113" indent="-179388">
              <a:spcBef>
                <a:spcPts val="0"/>
              </a:spcBef>
              <a:defRPr/>
            </a:pPr>
            <a:r>
              <a:rPr lang="en-GB" sz="2000" dirty="0" smtClean="0">
                <a:solidFill>
                  <a:srgbClr val="D60134"/>
                </a:solidFill>
              </a:rPr>
              <a:t>participants in focus groups or learner/staff panels; or</a:t>
            </a:r>
          </a:p>
          <a:p>
            <a:pPr marL="265113" indent="-179388">
              <a:spcBef>
                <a:spcPts val="0"/>
              </a:spcBef>
              <a:defRPr/>
            </a:pPr>
            <a:r>
              <a:rPr lang="en-GB" sz="2000" dirty="0">
                <a:solidFill>
                  <a:srgbClr val="D60134"/>
                </a:solidFill>
              </a:rPr>
              <a:t>a</a:t>
            </a:r>
            <a:r>
              <a:rPr lang="en-GB" sz="2000" dirty="0" smtClean="0">
                <a:solidFill>
                  <a:srgbClr val="D60134"/>
                </a:solidFill>
              </a:rPr>
              <a:t>ctive participants in organising provision?</a:t>
            </a:r>
          </a:p>
          <a:p>
            <a:pPr marL="0" indent="0">
              <a:spcBef>
                <a:spcPts val="480"/>
              </a:spcBef>
              <a:buFontTx/>
              <a:buNone/>
              <a:defRPr/>
            </a:pPr>
            <a:endParaRPr lang="en-GB" sz="1800" dirty="0">
              <a:solidFill>
                <a:srgbClr val="FF0000"/>
              </a:solidFill>
            </a:endParaRPr>
          </a:p>
          <a:p>
            <a:pPr marL="0" indent="0">
              <a:buFontTx/>
              <a:buNone/>
              <a:defRPr/>
            </a:pPr>
            <a:endParaRPr lang="en-GB" sz="2000" dirty="0" smtClean="0">
              <a:solidFill>
                <a:srgbClr val="D60134"/>
              </a:solidFill>
            </a:endParaRPr>
          </a:p>
          <a:p>
            <a:pPr>
              <a:defRPr/>
            </a:pPr>
            <a:endParaRPr lang="en-GB" sz="700" dirty="0" smtClean="0">
              <a:solidFill>
                <a:srgbClr val="D60134"/>
              </a:solidFill>
            </a:endParaRPr>
          </a:p>
        </p:txBody>
      </p:sp>
      <p:sp>
        <p:nvSpPr>
          <p:cNvPr id="27651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2060848"/>
            <a:ext cx="4318000" cy="5300662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cy-GB" sz="2000" dirty="0" smtClean="0"/>
              <a:t>Pa mor dda ydym </a:t>
            </a:r>
            <a:r>
              <a:rPr lang="cy-GB" sz="2000" dirty="0" err="1" smtClean="0"/>
              <a:t>ni’n</a:t>
            </a:r>
            <a:r>
              <a:rPr lang="cy-GB" sz="2000" dirty="0" smtClean="0"/>
              <a:t> helpu dysgwyr i ddeall eu rôl fel: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y-GB" sz="2000" dirty="0" smtClean="0"/>
          </a:p>
          <a:p>
            <a:pPr marL="180975" indent="-180975">
              <a:spcBef>
                <a:spcPct val="0"/>
              </a:spcBef>
            </a:pPr>
            <a:r>
              <a:rPr lang="cy-GB" sz="2000" dirty="0" smtClean="0"/>
              <a:t>cynrychiolwyr dosbarth;</a:t>
            </a:r>
          </a:p>
          <a:p>
            <a:pPr marL="180975" indent="-180975">
              <a:spcBef>
                <a:spcPct val="0"/>
              </a:spcBef>
            </a:pPr>
            <a:r>
              <a:rPr lang="cy-GB" sz="2000" dirty="0" smtClean="0"/>
              <a:t>llywodraethwyr dysgwyr; </a:t>
            </a:r>
          </a:p>
          <a:p>
            <a:pPr marL="180975" indent="-180975">
              <a:spcBef>
                <a:spcPct val="0"/>
              </a:spcBef>
            </a:pPr>
            <a:r>
              <a:rPr lang="cy-GB" sz="2000" dirty="0" smtClean="0"/>
              <a:t>cyfranogwyr mewn grwpiau ffocws neu baneli dysgwyr/staff; neu</a:t>
            </a:r>
          </a:p>
          <a:p>
            <a:pPr marL="180975" indent="-180975">
              <a:spcBef>
                <a:spcPct val="0"/>
              </a:spcBef>
            </a:pPr>
            <a:r>
              <a:rPr lang="cy-GB" sz="2000" dirty="0" smtClean="0"/>
              <a:t>gyfranogwyr gweithredol mewn trefnu darpariaeth?</a:t>
            </a:r>
          </a:p>
          <a:p>
            <a:pPr marL="0" indent="0">
              <a:buFontTx/>
              <a:buNone/>
            </a:pPr>
            <a:endParaRPr lang="cy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>
          <a:xfrm>
            <a:off x="107950" y="2420938"/>
            <a:ext cx="4457700" cy="2232025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GB" sz="2000" dirty="0" smtClean="0">
                <a:solidFill>
                  <a:srgbClr val="D60134"/>
                </a:solidFill>
              </a:rPr>
              <a:t>How well do we make sure that teachers understand the importance of helping </a:t>
            </a:r>
            <a:r>
              <a:rPr lang="en-GB" sz="2000" dirty="0">
                <a:solidFill>
                  <a:srgbClr val="D60134"/>
                </a:solidFill>
              </a:rPr>
              <a:t>learners contribute to improving their course and learning </a:t>
            </a:r>
            <a:r>
              <a:rPr lang="en-GB" sz="2000" dirty="0" smtClean="0">
                <a:solidFill>
                  <a:srgbClr val="D60134"/>
                </a:solidFill>
              </a:rPr>
              <a:t>experiences?</a:t>
            </a:r>
            <a:endParaRPr lang="en-GB" sz="2000" dirty="0">
              <a:solidFill>
                <a:srgbClr val="D60134"/>
              </a:solidFill>
            </a:endParaRPr>
          </a:p>
          <a:p>
            <a:pPr marL="0" indent="0">
              <a:buFontTx/>
              <a:buNone/>
              <a:defRPr/>
            </a:pPr>
            <a:endParaRPr lang="en-GB" sz="2000" dirty="0" smtClean="0">
              <a:solidFill>
                <a:srgbClr val="D60134"/>
              </a:solidFill>
            </a:endParaRPr>
          </a:p>
          <a:p>
            <a:pPr>
              <a:defRPr/>
            </a:pPr>
            <a:endParaRPr lang="en-GB" sz="700" dirty="0" smtClean="0">
              <a:solidFill>
                <a:srgbClr val="D60134"/>
              </a:solidFill>
            </a:endParaRPr>
          </a:p>
        </p:txBody>
      </p:sp>
      <p:sp>
        <p:nvSpPr>
          <p:cNvPr id="2867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420888"/>
            <a:ext cx="4318000" cy="5300663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cy-GB" sz="2000" dirty="0" smtClean="0"/>
              <a:t>Pa mor dda ydym </a:t>
            </a:r>
            <a:r>
              <a:rPr lang="cy-GB" sz="2000" dirty="0" err="1" smtClean="0"/>
              <a:t>ni’n</a:t>
            </a:r>
            <a:r>
              <a:rPr lang="cy-GB" sz="2000" dirty="0" smtClean="0"/>
              <a:t> gwneud yn </a:t>
            </a:r>
            <a:r>
              <a:rPr lang="cy-GB" sz="2000" dirty="0" err="1" smtClean="0"/>
              <a:t>siwr</a:t>
            </a:r>
            <a:r>
              <a:rPr lang="cy-GB" sz="2000" dirty="0" smtClean="0"/>
              <a:t> fod athrawon yn deall pwysigrwydd helpu dysgwyr i gyfrannu at wella eu cwrs a’u profiadau dysgu?</a:t>
            </a:r>
          </a:p>
          <a:p>
            <a:pPr marL="0" indent="0">
              <a:buFontTx/>
              <a:buNone/>
            </a:pPr>
            <a:endParaRPr lang="cy-GB" sz="16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07950" y="144463"/>
            <a:ext cx="6119813" cy="11969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hangingPunct="0"/>
            <a:r>
              <a:rPr lang="en-GB" sz="4000">
                <a:solidFill>
                  <a:srgbClr val="D60134"/>
                </a:solidFill>
              </a:rPr>
              <a:t>Questions for providers</a:t>
            </a:r>
            <a:br>
              <a:rPr lang="en-GB" sz="4000">
                <a:solidFill>
                  <a:srgbClr val="D60134"/>
                </a:solidFill>
              </a:rPr>
            </a:br>
            <a:r>
              <a:rPr lang="en-GB" sz="4000">
                <a:solidFill>
                  <a:srgbClr val="D60134"/>
                </a:solidFill>
              </a:rPr>
              <a:t> </a:t>
            </a:r>
            <a:r>
              <a:rPr lang="cy-GB" sz="4000">
                <a:solidFill>
                  <a:srgbClr val="015284"/>
                </a:solidFill>
              </a:rPr>
              <a:t>Cwestiynau i ddarparwyr</a:t>
            </a:r>
            <a:r>
              <a:rPr lang="en-GB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13" y="2357438"/>
            <a:ext cx="7772400" cy="1143000"/>
          </a:xfrm>
        </p:spPr>
        <p:txBody>
          <a:bodyPr/>
          <a:lstStyle/>
          <a:p>
            <a:pPr algn="l" eaLnBrk="1" hangingPunct="1"/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Web-link to full report:</a:t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2400" dirty="0">
                <a:hlinkClick r:id="rId2"/>
              </a:rPr>
              <a:t>http://www.estyn.gov.uk/english/docViewer/284547.9/the-effectiveness-of-learner-involvement-strategies-in-further-education-institutions-and-welsh-for-adults-centres-july-2013/?</a:t>
            </a:r>
            <a:r>
              <a:rPr lang="en-GB" sz="2400" dirty="0" smtClean="0">
                <a:hlinkClick r:id="rId2"/>
              </a:rPr>
              <a:t>navmap=30,163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>
                <a:solidFill>
                  <a:srgbClr val="015284"/>
                </a:solidFill>
              </a:rPr>
              <a:t/>
            </a:r>
            <a:br>
              <a:rPr lang="en-GB" sz="3600" dirty="0" smtClean="0">
                <a:solidFill>
                  <a:srgbClr val="015284"/>
                </a:solidFill>
              </a:rPr>
            </a:br>
            <a:r>
              <a:rPr lang="cy-GB" sz="3600" dirty="0" smtClean="0">
                <a:solidFill>
                  <a:srgbClr val="015284"/>
                </a:solidFill>
              </a:rPr>
              <a:t>Dolen gyswllt i’r adroddiad llawn:</a:t>
            </a:r>
            <a:br>
              <a:rPr lang="cy-GB" sz="3600" dirty="0" smtClean="0">
                <a:solidFill>
                  <a:srgbClr val="015284"/>
                </a:solidFill>
              </a:rPr>
            </a:br>
            <a:r>
              <a:rPr lang="cy-GB" sz="3600" dirty="0" smtClean="0">
                <a:solidFill>
                  <a:srgbClr val="015284"/>
                </a:solidFill>
              </a:rPr>
              <a:t/>
            </a:r>
            <a:br>
              <a:rPr lang="cy-GB" sz="3600" dirty="0" smtClean="0">
                <a:solidFill>
                  <a:srgbClr val="015284"/>
                </a:solidFill>
              </a:rPr>
            </a:br>
            <a:r>
              <a:rPr lang="en-GB" sz="2400" dirty="0">
                <a:solidFill>
                  <a:srgbClr val="015284"/>
                </a:solidFill>
                <a:hlinkClick r:id="rId3"/>
              </a:rPr>
              <a:t>http://www.estyn.gov.uk/cymraeg/docViewer-w/284575.2/Effeithiolrwydd%20strategaethau%20cynnwys%20dysgwyr%20mewn%20sefydliadau%20addysg%20bellach%20a%20chanolfannau%20Cymraeg%20i%20oedolion%20-%20Gorffennaf%202013%20/?</a:t>
            </a:r>
            <a:r>
              <a:rPr lang="en-GB" sz="2400" dirty="0" smtClean="0">
                <a:solidFill>
                  <a:srgbClr val="015284"/>
                </a:solidFill>
                <a:hlinkClick r:id="rId3"/>
              </a:rPr>
              <a:t>navmap=30,163</a:t>
            </a:r>
            <a:r>
              <a:rPr lang="en-GB" sz="3600" dirty="0" smtClean="0">
                <a:solidFill>
                  <a:srgbClr val="015284"/>
                </a:solidFill>
              </a:rPr>
              <a:t/>
            </a:r>
            <a:br>
              <a:rPr lang="en-GB" sz="3600" dirty="0" smtClean="0">
                <a:solidFill>
                  <a:srgbClr val="015284"/>
                </a:solidFill>
              </a:rPr>
            </a:br>
            <a:r>
              <a:rPr lang="en-GB" sz="3600" dirty="0" smtClean="0">
                <a:solidFill>
                  <a:srgbClr val="015284"/>
                </a:solidFill>
              </a:rPr>
              <a:t/>
            </a:r>
            <a:br>
              <a:rPr lang="en-GB" sz="3600" dirty="0" smtClean="0">
                <a:solidFill>
                  <a:srgbClr val="015284"/>
                </a:solidFill>
              </a:rPr>
            </a:br>
            <a:endParaRPr lang="en-US" sz="3600" dirty="0" smtClean="0">
              <a:solidFill>
                <a:srgbClr val="01528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sz="6000" smtClean="0">
                <a:solidFill>
                  <a:srgbClr val="D60134"/>
                </a:solidFill>
              </a:rPr>
              <a:t>Questions…</a:t>
            </a:r>
          </a:p>
          <a:p>
            <a:pPr algn="ctr"/>
            <a:r>
              <a:rPr lang="cy-GB" sz="6000" smtClean="0"/>
              <a:t>Cwestiynau...</a:t>
            </a:r>
            <a:endParaRPr lang="en-GB" sz="6000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0" y="188913"/>
            <a:ext cx="7772400" cy="863600"/>
          </a:xfrm>
        </p:spPr>
        <p:txBody>
          <a:bodyPr/>
          <a:lstStyle/>
          <a:p>
            <a:r>
              <a:rPr lang="en-GB" sz="3600" smtClean="0"/>
              <a:t>Background </a:t>
            </a:r>
            <a:r>
              <a:rPr lang="en-GB" sz="3600" smtClean="0">
                <a:solidFill>
                  <a:srgbClr val="015284"/>
                </a:solidFill>
              </a:rPr>
              <a:t>Cefndir</a:t>
            </a:r>
            <a:endParaRPr lang="en-GB" sz="3600" b="1" smtClean="0">
              <a:solidFill>
                <a:srgbClr val="015284"/>
              </a:solidFill>
            </a:endParaRPr>
          </a:p>
        </p:txBody>
      </p:sp>
      <p:sp>
        <p:nvSpPr>
          <p:cNvPr id="16386" name="Content Placeholder 3"/>
          <p:cNvSpPr>
            <a:spLocks noGrp="1"/>
          </p:cNvSpPr>
          <p:nvPr>
            <p:ph sz="half" idx="2"/>
          </p:nvPr>
        </p:nvSpPr>
        <p:spPr>
          <a:xfrm>
            <a:off x="250825" y="1773238"/>
            <a:ext cx="3889375" cy="3959225"/>
          </a:xfrm>
        </p:spPr>
        <p:txBody>
          <a:bodyPr/>
          <a:lstStyle/>
          <a:p>
            <a:pPr marL="179388" indent="-179388">
              <a:spcBef>
                <a:spcPct val="0"/>
              </a:spcBef>
            </a:pPr>
            <a:r>
              <a:rPr lang="en-GB" sz="2000" smtClean="0">
                <a:solidFill>
                  <a:srgbClr val="D60134"/>
                </a:solidFill>
              </a:rPr>
              <a:t>In this report, we evaluate how well further education centres and Welsh for adults centres have implemented the Welsh Government's learning involvement strategy;</a:t>
            </a:r>
          </a:p>
          <a:p>
            <a:pPr marL="179388" indent="-179388">
              <a:spcBef>
                <a:spcPct val="0"/>
              </a:spcBef>
            </a:pPr>
            <a:endParaRPr lang="en-GB" sz="2000" smtClean="0">
              <a:solidFill>
                <a:srgbClr val="D60134"/>
              </a:solidFill>
            </a:endParaRPr>
          </a:p>
          <a:p>
            <a:pPr marL="179388" indent="-179388">
              <a:spcBef>
                <a:spcPct val="0"/>
              </a:spcBef>
            </a:pPr>
            <a:r>
              <a:rPr lang="en-GB" sz="2000" smtClean="0">
                <a:solidFill>
                  <a:srgbClr val="D60134"/>
                </a:solidFill>
              </a:rPr>
              <a:t>Inspectors visited five further education institutions and five Welsh for adults centres.  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427538" y="1772816"/>
            <a:ext cx="4572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2000" dirty="0">
                <a:solidFill>
                  <a:srgbClr val="015284"/>
                </a:solidFill>
              </a:rPr>
              <a:t>  </a:t>
            </a:r>
            <a:r>
              <a:rPr lang="cy-GB" sz="2000" dirty="0">
                <a:solidFill>
                  <a:srgbClr val="015284"/>
                </a:solidFill>
              </a:rPr>
              <a:t>Yn yr adroddiad hwn, rydym yn arfarnu pa mor dda y mae canolfannau addysg bellach a chanolfannau Cymraeg i oedolion wedi rhoi strategaeth cynnwys dysgwyr Llywodraeth Cymru ar waith;</a:t>
            </a:r>
          </a:p>
          <a:p>
            <a:pPr>
              <a:buFontTx/>
              <a:buChar char="•"/>
            </a:pPr>
            <a:endParaRPr lang="cy-GB" sz="2000" dirty="0">
              <a:solidFill>
                <a:srgbClr val="015284"/>
              </a:solidFill>
            </a:endParaRPr>
          </a:p>
          <a:p>
            <a:pPr>
              <a:buFontTx/>
              <a:buChar char="•"/>
            </a:pPr>
            <a:r>
              <a:rPr lang="cy-GB" sz="2000" dirty="0">
                <a:solidFill>
                  <a:srgbClr val="015284"/>
                </a:solidFill>
              </a:rPr>
              <a:t>  Ymwelodd arolygwyr â phump o sefydliadau addysg bellach a phump o ganolfannau Cymraeg i oedolion.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7772400" cy="719138"/>
          </a:xfrm>
        </p:spPr>
        <p:txBody>
          <a:bodyPr/>
          <a:lstStyle/>
          <a:p>
            <a:pPr eaLnBrk="1" hangingPunct="1"/>
            <a:r>
              <a:rPr lang="en-GB" sz="3600" smtClean="0"/>
              <a:t>Main findings </a:t>
            </a:r>
            <a:br>
              <a:rPr lang="en-GB" sz="3600" smtClean="0"/>
            </a:br>
            <a:r>
              <a:rPr lang="en-GB" sz="3600" smtClean="0">
                <a:solidFill>
                  <a:srgbClr val="015284"/>
                </a:solidFill>
              </a:rPr>
              <a:t>Prif ganfyddiadau</a:t>
            </a:r>
            <a:endParaRPr lang="en-US" sz="3600" smtClean="0">
              <a:solidFill>
                <a:srgbClr val="015284"/>
              </a:solidFill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51520" y="1341438"/>
            <a:ext cx="4249738" cy="5329237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GB" sz="2000" dirty="0">
                <a:solidFill>
                  <a:srgbClr val="D60134"/>
                </a:solidFill>
              </a:rPr>
              <a:t>Overall, providers in both sectors involve learners well in activities that help </a:t>
            </a:r>
            <a:r>
              <a:rPr lang="en-GB" sz="2000" dirty="0" smtClean="0">
                <a:solidFill>
                  <a:srgbClr val="D60134"/>
                </a:solidFill>
              </a:rPr>
              <a:t>them:</a:t>
            </a:r>
          </a:p>
          <a:p>
            <a:pPr eaLnBrk="1" hangingPunct="1">
              <a:spcBef>
                <a:spcPts val="0"/>
              </a:spcBef>
              <a:defRPr/>
            </a:pPr>
            <a:endParaRPr lang="en-GB" sz="2000" dirty="0">
              <a:solidFill>
                <a:srgbClr val="D60134"/>
              </a:solidFill>
            </a:endParaRPr>
          </a:p>
          <a:p>
            <a:pPr marL="179388" indent="-179388" eaLnBrk="1" hangingPunct="1">
              <a:spcBef>
                <a:spcPts val="0"/>
              </a:spcBef>
              <a:defRPr/>
            </a:pPr>
            <a:r>
              <a:rPr lang="en-GB" sz="2000" dirty="0">
                <a:solidFill>
                  <a:srgbClr val="D60134"/>
                </a:solidFill>
              </a:rPr>
              <a:t>shape the curriculum;</a:t>
            </a:r>
          </a:p>
          <a:p>
            <a:pPr marL="179388" indent="-179388" eaLnBrk="1" hangingPunct="1">
              <a:spcBef>
                <a:spcPts val="0"/>
              </a:spcBef>
              <a:defRPr/>
            </a:pPr>
            <a:r>
              <a:rPr lang="en-GB" sz="2000" dirty="0">
                <a:solidFill>
                  <a:srgbClr val="D60134"/>
                </a:solidFill>
              </a:rPr>
              <a:t>influence improvements in the quality of teaching, </a:t>
            </a:r>
          </a:p>
          <a:p>
            <a:pPr marL="179388" indent="-179388" eaLnBrk="1" hangingPunct="1">
              <a:spcBef>
                <a:spcPts val="0"/>
              </a:spcBef>
              <a:defRPr/>
            </a:pPr>
            <a:r>
              <a:rPr lang="en-GB" sz="2000" dirty="0">
                <a:solidFill>
                  <a:srgbClr val="D60134"/>
                </a:solidFill>
              </a:rPr>
              <a:t>offer advice to providers regarding the quality of facilities; and</a:t>
            </a:r>
          </a:p>
          <a:p>
            <a:pPr marL="179388" indent="-179388" eaLnBrk="1" hangingPunct="1">
              <a:spcBef>
                <a:spcPts val="0"/>
              </a:spcBef>
              <a:defRPr/>
            </a:pPr>
            <a:r>
              <a:rPr lang="en-GB" sz="2000" dirty="0">
                <a:solidFill>
                  <a:srgbClr val="D60134"/>
                </a:solidFill>
              </a:rPr>
              <a:t>contribute to self-assessment and quality development planning.  </a:t>
            </a:r>
            <a:endParaRPr lang="en-GB" sz="2000" dirty="0" smtClean="0">
              <a:solidFill>
                <a:srgbClr val="D60134"/>
              </a:solidFill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endParaRPr lang="en-GB" sz="2000" dirty="0" smtClean="0">
              <a:solidFill>
                <a:srgbClr val="D60134"/>
              </a:solidFill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GB" sz="2000" dirty="0">
                <a:solidFill>
                  <a:srgbClr val="D60134"/>
                </a:solidFill>
              </a:rPr>
              <a:t>A</a:t>
            </a:r>
            <a:r>
              <a:rPr lang="en-GB" sz="2000" dirty="0" smtClean="0">
                <a:solidFill>
                  <a:srgbClr val="D60134"/>
                </a:solidFill>
              </a:rPr>
              <a:t>s </a:t>
            </a:r>
            <a:r>
              <a:rPr lang="en-GB" sz="2000" dirty="0">
                <a:solidFill>
                  <a:srgbClr val="D60134"/>
                </a:solidFill>
              </a:rPr>
              <a:t>a result, learners play an important role in improving provision</a:t>
            </a:r>
            <a:r>
              <a:rPr lang="en-GB" sz="2000" dirty="0" smtClean="0">
                <a:solidFill>
                  <a:srgbClr val="D60134"/>
                </a:solidFill>
              </a:rPr>
              <a:t>.</a:t>
            </a:r>
            <a:endParaRPr lang="en-GB" sz="2000" dirty="0">
              <a:solidFill>
                <a:srgbClr val="D60134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572000" y="1341438"/>
            <a:ext cx="45720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y-GB" sz="2000" dirty="0">
                <a:solidFill>
                  <a:srgbClr val="015284"/>
                </a:solidFill>
              </a:rPr>
              <a:t>At ei gilydd, mae darparwyr yn y ddau sector yn cynnwys dysgwyr yn dda mewn gweithgareddau sy’n eu helpu i:</a:t>
            </a:r>
          </a:p>
          <a:p>
            <a:endParaRPr lang="cy-GB" sz="2000" dirty="0">
              <a:solidFill>
                <a:srgbClr val="015284"/>
              </a:solidFill>
            </a:endParaRPr>
          </a:p>
          <a:p>
            <a:pPr marL="180975" indent="-180975">
              <a:buFontTx/>
              <a:buChar char="•"/>
            </a:pPr>
            <a:r>
              <a:rPr lang="cy-GB" sz="2000" dirty="0">
                <a:solidFill>
                  <a:srgbClr val="015284"/>
                </a:solidFill>
              </a:rPr>
              <a:t> ffurfio’r cwricwlwm;</a:t>
            </a:r>
          </a:p>
          <a:p>
            <a:pPr marL="180975" indent="-180975">
              <a:buFontTx/>
              <a:buChar char="•"/>
            </a:pPr>
            <a:r>
              <a:rPr lang="cy-GB" sz="2000" dirty="0">
                <a:solidFill>
                  <a:srgbClr val="015284"/>
                </a:solidFill>
              </a:rPr>
              <a:t> dylanwadu ar welliannau yn ansawdd yr addysgu, </a:t>
            </a:r>
          </a:p>
          <a:p>
            <a:pPr marL="180975" indent="-180975">
              <a:buFontTx/>
              <a:buChar char="•"/>
            </a:pPr>
            <a:r>
              <a:rPr lang="cy-GB" sz="2000" dirty="0">
                <a:solidFill>
                  <a:srgbClr val="015284"/>
                </a:solidFill>
              </a:rPr>
              <a:t> cynnig cyngor i ddarparwyr ynghylch ansawdd y cyfleusterau; a</a:t>
            </a:r>
          </a:p>
          <a:p>
            <a:pPr marL="180975" indent="-180975">
              <a:buFontTx/>
              <a:buChar char="•"/>
            </a:pPr>
            <a:r>
              <a:rPr lang="cy-GB" sz="2000" dirty="0">
                <a:solidFill>
                  <a:srgbClr val="015284"/>
                </a:solidFill>
              </a:rPr>
              <a:t> chyfrannu at hunanasesu a chynllunio datblygu ansawdd.  </a:t>
            </a:r>
          </a:p>
          <a:p>
            <a:endParaRPr lang="cy-GB" sz="2000" dirty="0">
              <a:solidFill>
                <a:srgbClr val="015284"/>
              </a:solidFill>
            </a:endParaRPr>
          </a:p>
          <a:p>
            <a:r>
              <a:rPr lang="cy-GB" sz="2000" dirty="0">
                <a:solidFill>
                  <a:srgbClr val="015284"/>
                </a:solidFill>
              </a:rPr>
              <a:t>O ganlyniad, mae gan ddysgwyr rôl bwysig mewn gwella darpariaeth.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7772400" cy="719138"/>
          </a:xfrm>
        </p:spPr>
        <p:txBody>
          <a:bodyPr/>
          <a:lstStyle/>
          <a:p>
            <a:pPr eaLnBrk="1" hangingPunct="1"/>
            <a:r>
              <a:rPr lang="en-GB" sz="3600" smtClean="0"/>
              <a:t>Main findings </a:t>
            </a:r>
            <a:br>
              <a:rPr lang="en-GB" sz="3600" smtClean="0"/>
            </a:br>
            <a:r>
              <a:rPr lang="en-GB" sz="3600" smtClean="0">
                <a:solidFill>
                  <a:srgbClr val="015284"/>
                </a:solidFill>
              </a:rPr>
              <a:t>Prif ganfyddiadau</a:t>
            </a:r>
            <a:endParaRPr lang="en-US" sz="3600" smtClean="0">
              <a:solidFill>
                <a:srgbClr val="015284"/>
              </a:solidFill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1412875"/>
            <a:ext cx="4248150" cy="5329238"/>
          </a:xfrm>
        </p:spPr>
        <p:txBody>
          <a:bodyPr/>
          <a:lstStyle/>
          <a:p>
            <a:pPr marL="180975" indent="-166688" eaLnBrk="1" hangingPunct="1">
              <a:spcBef>
                <a:spcPts val="0"/>
              </a:spcBef>
              <a:defRPr/>
            </a:pPr>
            <a:r>
              <a:rPr lang="en-GB" sz="2000" dirty="0" smtClean="0">
                <a:solidFill>
                  <a:srgbClr val="D60134"/>
                </a:solidFill>
              </a:rPr>
              <a:t>providers </a:t>
            </a:r>
            <a:r>
              <a:rPr lang="en-GB" sz="2000" dirty="0">
                <a:solidFill>
                  <a:srgbClr val="D60134"/>
                </a:solidFill>
              </a:rPr>
              <a:t>in both sectors have difficulty in measuring the impact of learner‑involvement on learner attainment or skills; and </a:t>
            </a:r>
          </a:p>
          <a:p>
            <a:pPr marL="180975" indent="-166688" eaLnBrk="1" hangingPunct="1">
              <a:spcBef>
                <a:spcPts val="0"/>
              </a:spcBef>
              <a:defRPr/>
            </a:pPr>
            <a:r>
              <a:rPr lang="en-GB" sz="2000" dirty="0">
                <a:solidFill>
                  <a:srgbClr val="D60134"/>
                </a:solidFill>
              </a:rPr>
              <a:t>providers are only beginning to implement formal systems for recording and recognising these outcomes for learners. </a:t>
            </a:r>
            <a:endParaRPr lang="en-GB" sz="2000" dirty="0" smtClean="0">
              <a:solidFill>
                <a:srgbClr val="D60134"/>
              </a:solidFill>
            </a:endParaRPr>
          </a:p>
          <a:p>
            <a:pPr marL="180975" indent="-166688" eaLnBrk="1" hangingPunct="1">
              <a:spcBef>
                <a:spcPts val="0"/>
              </a:spcBef>
              <a:defRPr/>
            </a:pPr>
            <a:r>
              <a:rPr lang="en-GB" sz="2000" dirty="0">
                <a:solidFill>
                  <a:srgbClr val="D60134"/>
                </a:solidFill>
              </a:rPr>
              <a:t>in both sectors it is clear that learners’ involvement in shaping their learning experience helps them to improve their personal and social skills and their wellbeing.</a:t>
            </a:r>
          </a:p>
          <a:p>
            <a:pPr marL="180975" indent="-166688" eaLnBrk="1" hangingPunct="1">
              <a:spcBef>
                <a:spcPts val="0"/>
              </a:spcBef>
              <a:defRPr/>
            </a:pPr>
            <a:endParaRPr lang="en-GB" sz="2000" dirty="0"/>
          </a:p>
          <a:p>
            <a:pPr marL="180975" indent="-166688" eaLnBrk="1" hangingPunct="1">
              <a:spcBef>
                <a:spcPts val="0"/>
              </a:spcBef>
              <a:defRPr/>
            </a:pPr>
            <a:endParaRPr lang="en-US" sz="2000" dirty="0"/>
          </a:p>
          <a:p>
            <a:pPr eaLnBrk="1" hangingPunct="1">
              <a:defRPr/>
            </a:pPr>
            <a:endParaRPr lang="en-US" sz="2400" dirty="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427538" y="1412776"/>
            <a:ext cx="45720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0975" indent="-180975">
              <a:buFontTx/>
              <a:buChar char="•"/>
            </a:pPr>
            <a:r>
              <a:rPr lang="cy-GB" sz="2000" dirty="0" smtClean="0">
                <a:solidFill>
                  <a:srgbClr val="015284"/>
                </a:solidFill>
              </a:rPr>
              <a:t>mae </a:t>
            </a:r>
            <a:r>
              <a:rPr lang="cy-GB" sz="2000" dirty="0">
                <a:solidFill>
                  <a:srgbClr val="015284"/>
                </a:solidFill>
              </a:rPr>
              <a:t>darparwyr yn y ddau sector yn cael anhawster yn mesur effaith cynnwys dysgwyr ar gyrhaeddiad neu fedrau dysgwyr; a</a:t>
            </a:r>
          </a:p>
          <a:p>
            <a:pPr marL="180975" indent="-180975">
              <a:buFontTx/>
              <a:buChar char="•"/>
            </a:pPr>
            <a:r>
              <a:rPr lang="cy-GB" sz="2000" dirty="0" smtClean="0">
                <a:solidFill>
                  <a:srgbClr val="015284"/>
                </a:solidFill>
              </a:rPr>
              <a:t>dim </a:t>
            </a:r>
            <a:r>
              <a:rPr lang="cy-GB" sz="2000" dirty="0">
                <a:solidFill>
                  <a:srgbClr val="015284"/>
                </a:solidFill>
              </a:rPr>
              <a:t>ond dechrau rhoi systemau ffurfiol ar waith ar gyfer cofnodi a chydnabod y deilliannau hyn i ddysgwyr y mae darparwyr; </a:t>
            </a:r>
          </a:p>
          <a:p>
            <a:pPr marL="180975" indent="-180975">
              <a:buFontTx/>
              <a:buChar char="•"/>
            </a:pPr>
            <a:r>
              <a:rPr lang="cy-GB" sz="2000" dirty="0" smtClean="0">
                <a:solidFill>
                  <a:srgbClr val="015284"/>
                </a:solidFill>
              </a:rPr>
              <a:t>yn </a:t>
            </a:r>
            <a:r>
              <a:rPr lang="cy-GB" sz="2000" dirty="0">
                <a:solidFill>
                  <a:srgbClr val="015284"/>
                </a:solidFill>
              </a:rPr>
              <a:t>y ddau sector, mae’n amlwg fod cynnwys dysgwyr wrth ffurfio eu profiad dysgu yn eu helpu i wella eu medrau personol a chymdeithasol a’u lles.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1588" y="188913"/>
            <a:ext cx="7772400" cy="719137"/>
          </a:xfrm>
        </p:spPr>
        <p:txBody>
          <a:bodyPr/>
          <a:lstStyle/>
          <a:p>
            <a:pPr eaLnBrk="1" hangingPunct="1"/>
            <a:r>
              <a:rPr lang="en-GB" sz="3200" smtClean="0"/>
              <a:t>Recommendations</a:t>
            </a:r>
            <a:br>
              <a:rPr lang="en-GB" sz="3200" smtClean="0"/>
            </a:br>
            <a:r>
              <a:rPr lang="en-GB" sz="3200" smtClean="0">
                <a:solidFill>
                  <a:srgbClr val="015284"/>
                </a:solidFill>
              </a:rPr>
              <a:t>Argymhellion</a:t>
            </a:r>
            <a:endParaRPr lang="en-US" sz="3200" smtClean="0">
              <a:solidFill>
                <a:srgbClr val="015284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196752"/>
            <a:ext cx="4249738" cy="5400675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GB" sz="1800" b="1" dirty="0">
                <a:solidFill>
                  <a:srgbClr val="D60134"/>
                </a:solidFill>
              </a:rPr>
              <a:t>Further education institutions should:</a:t>
            </a:r>
            <a:endParaRPr lang="en-GB" sz="1800" dirty="0">
              <a:solidFill>
                <a:srgbClr val="D60134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n-GB" sz="1800" dirty="0">
              <a:solidFill>
                <a:srgbClr val="D60134"/>
              </a:solidFill>
            </a:endParaRPr>
          </a:p>
          <a:p>
            <a:pPr marL="179388" indent="-179388">
              <a:spcBef>
                <a:spcPts val="0"/>
              </a:spcBef>
              <a:defRPr/>
            </a:pPr>
            <a:r>
              <a:rPr lang="en-GB" sz="1800" dirty="0">
                <a:solidFill>
                  <a:srgbClr val="D60134"/>
                </a:solidFill>
              </a:rPr>
              <a:t>put formal systems in place to record and recognise the range of personal and social outcomes achieved by learners as a result of taking part in learner‑involvement activities; </a:t>
            </a:r>
            <a:r>
              <a:rPr lang="en-GB" sz="1800" dirty="0" smtClean="0">
                <a:solidFill>
                  <a:srgbClr val="D60134"/>
                </a:solidFill>
              </a:rPr>
              <a:t>and</a:t>
            </a:r>
          </a:p>
          <a:p>
            <a:pPr marL="179388" indent="-179388">
              <a:spcBef>
                <a:spcPts val="0"/>
              </a:spcBef>
              <a:defRPr/>
            </a:pPr>
            <a:r>
              <a:rPr lang="en-GB" sz="1800" dirty="0">
                <a:solidFill>
                  <a:srgbClr val="D60134"/>
                </a:solidFill>
              </a:rPr>
              <a:t>make sure that their arrangements for involving learners help learners to shape decisions that affect: </a:t>
            </a:r>
          </a:p>
          <a:p>
            <a:pPr marL="542925" indent="-169863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GB" sz="1800" dirty="0">
                <a:solidFill>
                  <a:srgbClr val="D60134"/>
                </a:solidFill>
              </a:rPr>
              <a:t>learner outcomes;</a:t>
            </a:r>
          </a:p>
          <a:p>
            <a:pPr marL="542925" indent="-169863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GB" sz="1800" dirty="0">
                <a:solidFill>
                  <a:srgbClr val="D60134"/>
                </a:solidFill>
              </a:rPr>
              <a:t>teaching and assessment;</a:t>
            </a:r>
          </a:p>
          <a:p>
            <a:pPr marL="542925" indent="-169863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GB" sz="1800" dirty="0">
                <a:solidFill>
                  <a:srgbClr val="D60134"/>
                </a:solidFill>
              </a:rPr>
              <a:t>the curriculum;</a:t>
            </a:r>
          </a:p>
          <a:p>
            <a:pPr marL="542925" indent="-169863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GB" sz="1800" dirty="0">
                <a:solidFill>
                  <a:srgbClr val="D60134"/>
                </a:solidFill>
              </a:rPr>
              <a:t>resources, facilities and venues;</a:t>
            </a:r>
          </a:p>
          <a:p>
            <a:pPr marL="542925" indent="-169863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GB" sz="1800" dirty="0">
                <a:solidFill>
                  <a:srgbClr val="D60134"/>
                </a:solidFill>
              </a:rPr>
              <a:t>support for learners; </a:t>
            </a:r>
          </a:p>
          <a:p>
            <a:pPr marL="542925" indent="-169863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GB" sz="1800" dirty="0">
                <a:solidFill>
                  <a:srgbClr val="D60134"/>
                </a:solidFill>
              </a:rPr>
              <a:t>quality improvement; and</a:t>
            </a:r>
          </a:p>
          <a:p>
            <a:pPr marL="542925" indent="-169863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GB" sz="1800" dirty="0">
                <a:solidFill>
                  <a:srgbClr val="D60134"/>
                </a:solidFill>
              </a:rPr>
              <a:t>overall leadership and management of provision. </a:t>
            </a:r>
          </a:p>
          <a:p>
            <a:pPr marL="179388" indent="-179388">
              <a:spcBef>
                <a:spcPts val="0"/>
              </a:spcBef>
              <a:defRPr/>
            </a:pPr>
            <a:endParaRPr lang="en-GB" sz="2000" dirty="0" smtClean="0">
              <a:solidFill>
                <a:srgbClr val="D60134"/>
              </a:solidFill>
            </a:endParaRPr>
          </a:p>
          <a:p>
            <a:pPr marL="0" indent="0">
              <a:buFontTx/>
              <a:buNone/>
              <a:defRPr/>
            </a:pPr>
            <a:endParaRPr lang="en-GB" sz="2000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572000" y="1223382"/>
            <a:ext cx="43924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y-GB" sz="1800" b="1" dirty="0">
                <a:solidFill>
                  <a:srgbClr val="015284"/>
                </a:solidFill>
              </a:rPr>
              <a:t>Dylai sefydliadau addysg bellach:</a:t>
            </a:r>
            <a:endParaRPr lang="cy-GB" sz="1800" dirty="0">
              <a:solidFill>
                <a:srgbClr val="015284"/>
              </a:solidFill>
            </a:endParaRPr>
          </a:p>
          <a:p>
            <a:endParaRPr lang="cy-GB" sz="1800" dirty="0">
              <a:solidFill>
                <a:srgbClr val="015284"/>
              </a:solidFill>
            </a:endParaRPr>
          </a:p>
          <a:p>
            <a:pPr marL="180975" indent="-180975">
              <a:buFontTx/>
              <a:buChar char="•"/>
            </a:pPr>
            <a:r>
              <a:rPr lang="cy-GB" sz="1800" dirty="0">
                <a:solidFill>
                  <a:srgbClr val="015284"/>
                </a:solidFill>
              </a:rPr>
              <a:t> roi systemau ffurfiol ar waith i gofnodi a chydnabod ystod y deilliannau personol a chymdeithasol a gyflawnir gan ddysgwyr o ganlyniad i gymryd rhan mewn gweithgareddau cynnwys dysgwyr; a</a:t>
            </a:r>
          </a:p>
          <a:p>
            <a:pPr marL="180975" indent="-180975">
              <a:buFontTx/>
              <a:buChar char="•"/>
            </a:pPr>
            <a:r>
              <a:rPr lang="cy-GB" sz="1800" dirty="0">
                <a:solidFill>
                  <a:srgbClr val="015284"/>
                </a:solidFill>
              </a:rPr>
              <a:t> gwneud yn </a:t>
            </a:r>
            <a:r>
              <a:rPr lang="cy-GB" sz="1800" dirty="0" err="1">
                <a:solidFill>
                  <a:srgbClr val="015284"/>
                </a:solidFill>
              </a:rPr>
              <a:t>siwr</a:t>
            </a:r>
            <a:r>
              <a:rPr lang="cy-GB" sz="1800" dirty="0">
                <a:solidFill>
                  <a:srgbClr val="015284"/>
                </a:solidFill>
              </a:rPr>
              <a:t> bod eu trefniadau ar gyfer cynnwys dysgwyr yn helpu dysgwyr i wneud penderfyniadau sy’n effeithio ar y canlynol : </a:t>
            </a:r>
          </a:p>
          <a:p>
            <a:pPr marL="542925" indent="-180975">
              <a:buFont typeface="Wingdings" pitchFamily="2" charset="2"/>
              <a:buChar char="Ø"/>
            </a:pPr>
            <a:r>
              <a:rPr lang="cy-GB" sz="1800" dirty="0">
                <a:solidFill>
                  <a:srgbClr val="015284"/>
                </a:solidFill>
              </a:rPr>
              <a:t>deilliannau dysgwyr;</a:t>
            </a:r>
          </a:p>
          <a:p>
            <a:pPr marL="542925" indent="-180975">
              <a:buFont typeface="Wingdings" pitchFamily="2" charset="2"/>
              <a:buChar char="Ø"/>
            </a:pPr>
            <a:r>
              <a:rPr lang="cy-GB" sz="1800" dirty="0">
                <a:solidFill>
                  <a:srgbClr val="015284"/>
                </a:solidFill>
              </a:rPr>
              <a:t>addysgu ac asesu;</a:t>
            </a:r>
          </a:p>
          <a:p>
            <a:pPr marL="542925" indent="-180975">
              <a:buFont typeface="Wingdings" pitchFamily="2" charset="2"/>
              <a:buChar char="Ø"/>
            </a:pPr>
            <a:r>
              <a:rPr lang="cy-GB" sz="1800" dirty="0">
                <a:solidFill>
                  <a:srgbClr val="015284"/>
                </a:solidFill>
              </a:rPr>
              <a:t>y cwricwlwm;</a:t>
            </a:r>
          </a:p>
          <a:p>
            <a:pPr marL="542925" indent="-180975">
              <a:buFont typeface="Wingdings" pitchFamily="2" charset="2"/>
              <a:buChar char="Ø"/>
            </a:pPr>
            <a:r>
              <a:rPr lang="cy-GB" sz="1800" dirty="0">
                <a:solidFill>
                  <a:srgbClr val="015284"/>
                </a:solidFill>
              </a:rPr>
              <a:t>adnoddau, cyfleusterau a lleoliadau;</a:t>
            </a:r>
          </a:p>
          <a:p>
            <a:pPr marL="542925" indent="-180975">
              <a:buFont typeface="Wingdings" pitchFamily="2" charset="2"/>
              <a:buChar char="Ø"/>
            </a:pPr>
            <a:r>
              <a:rPr lang="cy-GB" sz="1800" dirty="0">
                <a:solidFill>
                  <a:srgbClr val="015284"/>
                </a:solidFill>
              </a:rPr>
              <a:t>cymorth i ddysgwyr;</a:t>
            </a:r>
          </a:p>
          <a:p>
            <a:pPr marL="542925" indent="-180975">
              <a:buFont typeface="Wingdings" pitchFamily="2" charset="2"/>
              <a:buChar char="Ø"/>
            </a:pPr>
            <a:r>
              <a:rPr lang="cy-GB" sz="1800" dirty="0">
                <a:solidFill>
                  <a:srgbClr val="015284"/>
                </a:solidFill>
              </a:rPr>
              <a:t>gwella ansawdd; ac</a:t>
            </a:r>
          </a:p>
          <a:p>
            <a:pPr marL="542925" indent="-180975">
              <a:buFont typeface="Wingdings" pitchFamily="2" charset="2"/>
              <a:buChar char="Ø"/>
            </a:pPr>
            <a:r>
              <a:rPr lang="cy-GB" sz="1800" dirty="0">
                <a:solidFill>
                  <a:srgbClr val="015284"/>
                </a:solidFill>
              </a:rPr>
              <a:t>arwain a rheoli’r ddarpariaeth yn gyffredinol.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588" y="188913"/>
            <a:ext cx="7772400" cy="719137"/>
          </a:xfrm>
        </p:spPr>
        <p:txBody>
          <a:bodyPr/>
          <a:lstStyle/>
          <a:p>
            <a:pPr eaLnBrk="1" hangingPunct="1"/>
            <a:r>
              <a:rPr lang="en-GB" sz="3200" smtClean="0"/>
              <a:t>Recommendations</a:t>
            </a:r>
            <a:br>
              <a:rPr lang="en-GB" sz="3200" smtClean="0"/>
            </a:br>
            <a:r>
              <a:rPr lang="en-GB" sz="3200" smtClean="0">
                <a:solidFill>
                  <a:srgbClr val="015284"/>
                </a:solidFill>
              </a:rPr>
              <a:t>Argymhellion</a:t>
            </a:r>
            <a:endParaRPr lang="en-US" sz="3200" smtClean="0">
              <a:solidFill>
                <a:srgbClr val="015284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700213"/>
            <a:ext cx="4319588" cy="3384550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GB" sz="2000" b="1" dirty="0">
                <a:solidFill>
                  <a:srgbClr val="D60134"/>
                </a:solidFill>
              </a:rPr>
              <a:t>The National Union of Students should:</a:t>
            </a:r>
            <a:endParaRPr lang="en-GB" sz="2000" dirty="0">
              <a:solidFill>
                <a:srgbClr val="D60134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n-GB" sz="2000" dirty="0">
              <a:solidFill>
                <a:srgbClr val="D60134"/>
              </a:solidFill>
            </a:endParaRPr>
          </a:p>
          <a:p>
            <a:pPr marL="180975" indent="-180975">
              <a:spcBef>
                <a:spcPts val="0"/>
              </a:spcBef>
              <a:defRPr/>
            </a:pPr>
            <a:r>
              <a:rPr lang="en-GB" sz="2000" dirty="0">
                <a:solidFill>
                  <a:srgbClr val="D60134"/>
                </a:solidFill>
              </a:rPr>
              <a:t>record and recognise the impact of class representatives or student governors on teaching and learning and the management and development of further education institutions.  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572000" y="1700213"/>
            <a:ext cx="4572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y-GB" sz="2000" b="1" dirty="0">
                <a:solidFill>
                  <a:srgbClr val="015284"/>
                </a:solidFill>
              </a:rPr>
              <a:t>Dylai Undeb Cenedlaethol y Myfyrwyr:</a:t>
            </a:r>
            <a:endParaRPr lang="cy-GB" sz="2000" dirty="0">
              <a:solidFill>
                <a:srgbClr val="015284"/>
              </a:solidFill>
            </a:endParaRPr>
          </a:p>
          <a:p>
            <a:endParaRPr lang="cy-GB" sz="2000" dirty="0">
              <a:solidFill>
                <a:srgbClr val="015284"/>
              </a:solidFill>
            </a:endParaRPr>
          </a:p>
          <a:p>
            <a:pPr marL="180975" indent="-180975">
              <a:buFontTx/>
              <a:buChar char="•"/>
            </a:pPr>
            <a:r>
              <a:rPr lang="cy-GB" sz="2000" dirty="0">
                <a:solidFill>
                  <a:srgbClr val="015284"/>
                </a:solidFill>
              </a:rPr>
              <a:t> gofnodi a chydnabod effaith cynrychiolwyr dosbarth neu lywodraethwyr myfyrwyr ar addysgu a dysgu a rheoli a datblygu sefydliadau addysg bellach.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588" y="188913"/>
            <a:ext cx="7772400" cy="719137"/>
          </a:xfrm>
        </p:spPr>
        <p:txBody>
          <a:bodyPr/>
          <a:lstStyle/>
          <a:p>
            <a:pPr eaLnBrk="1" hangingPunct="1"/>
            <a:r>
              <a:rPr lang="en-GB" sz="3200" smtClean="0"/>
              <a:t>Recommendations</a:t>
            </a:r>
            <a:br>
              <a:rPr lang="en-GB" sz="3200" smtClean="0"/>
            </a:br>
            <a:r>
              <a:rPr lang="en-GB" sz="3200" smtClean="0">
                <a:solidFill>
                  <a:srgbClr val="015284"/>
                </a:solidFill>
              </a:rPr>
              <a:t>Argymhellion</a:t>
            </a:r>
            <a:endParaRPr lang="en-US" sz="3200" smtClean="0">
              <a:solidFill>
                <a:srgbClr val="015284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268413"/>
            <a:ext cx="4249738" cy="5400675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GB" sz="1700" b="1" dirty="0">
                <a:solidFill>
                  <a:srgbClr val="D60134"/>
                </a:solidFill>
              </a:rPr>
              <a:t>Welsh for adults centres should:</a:t>
            </a:r>
            <a:endParaRPr lang="en-GB" sz="1700" dirty="0">
              <a:solidFill>
                <a:srgbClr val="D60134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n-GB" sz="1700" dirty="0">
              <a:solidFill>
                <a:srgbClr val="D60134"/>
              </a:solidFill>
            </a:endParaRPr>
          </a:p>
          <a:p>
            <a:pPr marL="180975" indent="-180975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700" dirty="0">
                <a:solidFill>
                  <a:srgbClr val="D60134"/>
                </a:solidFill>
              </a:rPr>
              <a:t>put formal systems in place to record and recognise the range of personal and social outcomes achieved by learners as a result of taking part in learner‑involvement activities</a:t>
            </a:r>
            <a:r>
              <a:rPr lang="en-GB" sz="1700" dirty="0" smtClean="0">
                <a:solidFill>
                  <a:srgbClr val="D60134"/>
                </a:solidFill>
              </a:rPr>
              <a:t>;</a:t>
            </a:r>
          </a:p>
          <a:p>
            <a:pPr marL="180975" indent="-180975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1700" dirty="0">
                <a:solidFill>
                  <a:srgbClr val="D60134"/>
                </a:solidFill>
              </a:rPr>
              <a:t>improve their use of learner voice surveys or questionnaires to</a:t>
            </a:r>
            <a:r>
              <a:rPr lang="en-GB" sz="1700" dirty="0" smtClean="0">
                <a:solidFill>
                  <a:srgbClr val="D60134"/>
                </a:solidFill>
              </a:rPr>
              <a:t>:</a:t>
            </a:r>
            <a:endParaRPr lang="en-GB" sz="1700" dirty="0">
              <a:solidFill>
                <a:srgbClr val="D60134"/>
              </a:solidFill>
            </a:endParaRPr>
          </a:p>
          <a:p>
            <a:pPr marL="542925" indent="-169863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GB" sz="1700" dirty="0">
                <a:solidFill>
                  <a:srgbClr val="D60134"/>
                </a:solidFill>
              </a:rPr>
              <a:t>improve the course for current learners;</a:t>
            </a:r>
          </a:p>
          <a:p>
            <a:pPr marL="542925" indent="-169863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GB" sz="1700" dirty="0">
                <a:solidFill>
                  <a:srgbClr val="D60134"/>
                </a:solidFill>
              </a:rPr>
              <a:t>provide feedback at class level; and</a:t>
            </a:r>
          </a:p>
          <a:p>
            <a:pPr marL="542925" indent="-169863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GB" sz="1700" dirty="0">
                <a:solidFill>
                  <a:srgbClr val="D60134"/>
                </a:solidFill>
              </a:rPr>
              <a:t>help learners to understand how their views and opinions have contributed to changes made to their course, the quality of teaching and assessment and the quality of provision; </a:t>
            </a:r>
            <a:endParaRPr lang="en-GB" sz="1700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716016" y="1341438"/>
            <a:ext cx="4032448" cy="506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y-GB" sz="1700" b="1" dirty="0">
                <a:solidFill>
                  <a:srgbClr val="015284"/>
                </a:solidFill>
              </a:rPr>
              <a:t>Dylai canolfannau Cymraeg i oedolion:</a:t>
            </a:r>
            <a:endParaRPr lang="cy-GB" sz="1700" dirty="0">
              <a:solidFill>
                <a:srgbClr val="015284"/>
              </a:solidFill>
            </a:endParaRPr>
          </a:p>
          <a:p>
            <a:endParaRPr lang="cy-GB" sz="1700" dirty="0">
              <a:solidFill>
                <a:srgbClr val="015284"/>
              </a:solidFill>
            </a:endParaRPr>
          </a:p>
          <a:p>
            <a:pPr marL="180975" indent="-180975">
              <a:buFontTx/>
              <a:buChar char="•"/>
            </a:pPr>
            <a:r>
              <a:rPr lang="cy-GB" sz="1700" dirty="0" smtClean="0">
                <a:solidFill>
                  <a:srgbClr val="015284"/>
                </a:solidFill>
              </a:rPr>
              <a:t>roi </a:t>
            </a:r>
            <a:r>
              <a:rPr lang="cy-GB" sz="1700" dirty="0">
                <a:solidFill>
                  <a:srgbClr val="015284"/>
                </a:solidFill>
              </a:rPr>
              <a:t>systemau ffurfiol ar waith i gofnodi a chydnabod ystod y deilliannau personol a chymdeithasol a gyflawnir gan ddysgwyr o ganlyniad i gymryd rhan mewn gweithgareddau cynnwys dysgwyr;</a:t>
            </a:r>
          </a:p>
          <a:p>
            <a:pPr marL="180975" indent="-180975">
              <a:buFontTx/>
              <a:buChar char="•"/>
            </a:pPr>
            <a:r>
              <a:rPr lang="cy-GB" sz="1700" dirty="0" smtClean="0">
                <a:solidFill>
                  <a:srgbClr val="015284"/>
                </a:solidFill>
              </a:rPr>
              <a:t>gwella </a:t>
            </a:r>
            <a:r>
              <a:rPr lang="cy-GB" sz="1700" dirty="0">
                <a:solidFill>
                  <a:srgbClr val="015284"/>
                </a:solidFill>
              </a:rPr>
              <a:t>eu defnydd o arolygon llais y dysgwr i:</a:t>
            </a:r>
          </a:p>
          <a:p>
            <a:pPr marL="542925" indent="-180975">
              <a:buFont typeface="Wingdings" pitchFamily="2" charset="2"/>
              <a:buChar char="Ø"/>
            </a:pPr>
            <a:r>
              <a:rPr lang="cy-GB" sz="1700" dirty="0">
                <a:solidFill>
                  <a:srgbClr val="015284"/>
                </a:solidFill>
              </a:rPr>
              <a:t>wella’r cwrs ar gyfer dysgwyr presennol;</a:t>
            </a:r>
          </a:p>
          <a:p>
            <a:pPr marL="542925" indent="-180975">
              <a:buFont typeface="Wingdings" pitchFamily="2" charset="2"/>
              <a:buChar char="Ø"/>
            </a:pPr>
            <a:r>
              <a:rPr lang="cy-GB" sz="1700" dirty="0">
                <a:solidFill>
                  <a:srgbClr val="015284"/>
                </a:solidFill>
              </a:rPr>
              <a:t>rhoi adborth ar lefel dosbarth; a</a:t>
            </a:r>
          </a:p>
          <a:p>
            <a:pPr marL="542925" indent="-180975">
              <a:buFont typeface="Wingdings" pitchFamily="2" charset="2"/>
              <a:buChar char="Ø"/>
            </a:pPr>
            <a:r>
              <a:rPr lang="cy-GB" sz="1700" dirty="0">
                <a:solidFill>
                  <a:srgbClr val="015284"/>
                </a:solidFill>
              </a:rPr>
              <a:t>helpu dysgwyr i ddeall y modd y mae eu safbwyntiau a’u barn wedi cyfrannu at newidiadau a wneir i’w cwrs, ansawdd yr addysgu a’r asesu ac ansawdd y ddarpariaeth;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588" y="188913"/>
            <a:ext cx="7772400" cy="719137"/>
          </a:xfrm>
        </p:spPr>
        <p:txBody>
          <a:bodyPr/>
          <a:lstStyle/>
          <a:p>
            <a:pPr eaLnBrk="1" hangingPunct="1"/>
            <a:r>
              <a:rPr lang="en-GB" sz="3200" smtClean="0"/>
              <a:t>Recommendations</a:t>
            </a:r>
            <a:br>
              <a:rPr lang="en-GB" sz="3200" smtClean="0"/>
            </a:br>
            <a:r>
              <a:rPr lang="en-GB" sz="3200" smtClean="0">
                <a:solidFill>
                  <a:srgbClr val="015284"/>
                </a:solidFill>
              </a:rPr>
              <a:t>Argymhellion</a:t>
            </a:r>
            <a:endParaRPr lang="en-US" sz="3200" smtClean="0">
              <a:solidFill>
                <a:srgbClr val="015284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700213"/>
            <a:ext cx="4392166" cy="4033837"/>
          </a:xfrm>
        </p:spPr>
        <p:txBody>
          <a:bodyPr/>
          <a:lstStyle/>
          <a:p>
            <a:pPr marL="180975" indent="-180975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2000" dirty="0" smtClean="0">
                <a:solidFill>
                  <a:srgbClr val="D60134"/>
                </a:solidFill>
              </a:rPr>
              <a:t>improve </a:t>
            </a:r>
            <a:r>
              <a:rPr lang="en-GB" sz="2000" dirty="0">
                <a:solidFill>
                  <a:srgbClr val="D60134"/>
                </a:solidFill>
              </a:rPr>
              <a:t>class representatives’ understanding of their role and what is expected of them</a:t>
            </a:r>
            <a:r>
              <a:rPr lang="en-GB" sz="2000" dirty="0" smtClean="0">
                <a:solidFill>
                  <a:srgbClr val="D60134"/>
                </a:solidFill>
              </a:rPr>
              <a:t>;</a:t>
            </a:r>
          </a:p>
          <a:p>
            <a:pPr marL="180975" indent="-180975"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2000" dirty="0">
                <a:solidFill>
                  <a:srgbClr val="D60134"/>
                </a:solidFill>
              </a:rPr>
              <a:t>improve arrangements for supporting learners to act as class representatives or take part in learner panels; and</a:t>
            </a:r>
          </a:p>
          <a:p>
            <a:pPr marL="180975" indent="-180975">
              <a:spcBef>
                <a:spcPts val="0"/>
              </a:spcBef>
              <a:defRPr/>
            </a:pPr>
            <a:r>
              <a:rPr lang="en-GB" sz="2000" dirty="0" smtClean="0">
                <a:solidFill>
                  <a:srgbClr val="D60134"/>
                </a:solidFill>
              </a:rPr>
              <a:t>improve </a:t>
            </a:r>
            <a:r>
              <a:rPr lang="en-GB" sz="2000" dirty="0">
                <a:solidFill>
                  <a:srgbClr val="D60134"/>
                </a:solidFill>
              </a:rPr>
              <a:t>tutors’ understanding of their role in helping learners contribute to improving their course and learning </a:t>
            </a:r>
            <a:r>
              <a:rPr lang="en-GB" sz="2000" dirty="0" smtClean="0">
                <a:solidFill>
                  <a:srgbClr val="D60134"/>
                </a:solidFill>
              </a:rPr>
              <a:t>experiences.</a:t>
            </a:r>
            <a:endParaRPr lang="en-GB" sz="2000" dirty="0">
              <a:solidFill>
                <a:srgbClr val="D60134"/>
              </a:solidFill>
            </a:endParaRPr>
          </a:p>
          <a:p>
            <a:pPr>
              <a:defRPr/>
            </a:pPr>
            <a:endParaRPr lang="en-GB" sz="2000" dirty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859338" y="1652034"/>
            <a:ext cx="396113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0975" indent="-180975">
              <a:buFontTx/>
              <a:buChar char="•"/>
            </a:pPr>
            <a:r>
              <a:rPr lang="en-GB" sz="2000" dirty="0">
                <a:solidFill>
                  <a:srgbClr val="015284"/>
                </a:solidFill>
              </a:rPr>
              <a:t> </a:t>
            </a:r>
            <a:r>
              <a:rPr lang="cy-GB" sz="2000" dirty="0">
                <a:solidFill>
                  <a:srgbClr val="015284"/>
                </a:solidFill>
              </a:rPr>
              <a:t>gwella dealltwriaeth cynrychiolwyr dosbarth o’u rôl a’r hyn sy’n ddisgwyliedig ohonynt;</a:t>
            </a:r>
          </a:p>
          <a:p>
            <a:pPr marL="180975" indent="-180975">
              <a:buFontTx/>
              <a:buChar char="•"/>
            </a:pPr>
            <a:r>
              <a:rPr lang="cy-GB" sz="2000" dirty="0">
                <a:solidFill>
                  <a:srgbClr val="015284"/>
                </a:solidFill>
              </a:rPr>
              <a:t> gwella trefniadau ar gyfer cefnogi dysgwyr i weithredu fel cynrychiolwyr dosbarth neu gymryd rhan mewn paneli dysgwyr; a</a:t>
            </a:r>
          </a:p>
          <a:p>
            <a:pPr marL="180975" indent="-180975">
              <a:buFontTx/>
              <a:buChar char="•"/>
            </a:pPr>
            <a:r>
              <a:rPr lang="cy-GB" sz="2000" dirty="0">
                <a:solidFill>
                  <a:srgbClr val="015284"/>
                </a:solidFill>
              </a:rPr>
              <a:t> gwella dealltwriaeth tiwtoriaid o’u </a:t>
            </a:r>
            <a:r>
              <a:rPr lang="cy-GB" sz="2000" dirty="0" smtClean="0">
                <a:solidFill>
                  <a:srgbClr val="015284"/>
                </a:solidFill>
              </a:rPr>
              <a:t>rôl </a:t>
            </a:r>
            <a:r>
              <a:rPr lang="cy-GB" sz="2000" dirty="0">
                <a:solidFill>
                  <a:srgbClr val="015284"/>
                </a:solidFill>
              </a:rPr>
              <a:t>i helpu dysgwyr i gyfrannu at </a:t>
            </a:r>
            <a:r>
              <a:rPr lang="cy-GB" sz="2000" dirty="0" smtClean="0">
                <a:solidFill>
                  <a:srgbClr val="015284"/>
                </a:solidFill>
              </a:rPr>
              <a:t>wella </a:t>
            </a:r>
            <a:r>
              <a:rPr lang="cy-GB" sz="2000" dirty="0">
                <a:solidFill>
                  <a:srgbClr val="015284"/>
                </a:solidFill>
              </a:rPr>
              <a:t>eu cwrs a’u profiadau dysgu.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7772400" cy="719138"/>
          </a:xfrm>
        </p:spPr>
        <p:txBody>
          <a:bodyPr/>
          <a:lstStyle/>
          <a:p>
            <a:pPr eaLnBrk="1" hangingPunct="1"/>
            <a:r>
              <a:rPr lang="en-GB" sz="3600" smtClean="0"/>
              <a:t>Best practice</a:t>
            </a:r>
            <a:br>
              <a:rPr lang="en-GB" sz="3600" smtClean="0"/>
            </a:br>
            <a:r>
              <a:rPr lang="en-GB" sz="3600" smtClean="0">
                <a:solidFill>
                  <a:srgbClr val="015284"/>
                </a:solidFill>
              </a:rPr>
              <a:t>Arfer orau</a:t>
            </a:r>
            <a:endParaRPr lang="en-US" sz="3600" smtClean="0">
              <a:solidFill>
                <a:srgbClr val="015284"/>
              </a:solidFill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1628775"/>
            <a:ext cx="4249738" cy="5113338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GB" sz="2000" dirty="0" smtClean="0">
                <a:solidFill>
                  <a:srgbClr val="D60134"/>
                </a:solidFill>
              </a:rPr>
              <a:t>Inspectors </a:t>
            </a:r>
            <a:r>
              <a:rPr lang="en-GB" sz="2000" dirty="0">
                <a:solidFill>
                  <a:srgbClr val="D60134"/>
                </a:solidFill>
              </a:rPr>
              <a:t>found that found that effective learner-involvement strategies</a:t>
            </a:r>
            <a:r>
              <a:rPr lang="en-GB" sz="2000" dirty="0" smtClean="0">
                <a:solidFill>
                  <a:srgbClr val="D60134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n-GB" sz="2000" dirty="0">
              <a:solidFill>
                <a:srgbClr val="D60134"/>
              </a:solidFill>
            </a:endParaRPr>
          </a:p>
          <a:p>
            <a:pPr marL="180975" indent="-180975">
              <a:spcBef>
                <a:spcPts val="0"/>
              </a:spcBef>
              <a:defRPr/>
            </a:pPr>
            <a:r>
              <a:rPr lang="en-GB" sz="2000" dirty="0">
                <a:solidFill>
                  <a:srgbClr val="D60134"/>
                </a:solidFill>
              </a:rPr>
              <a:t>deploy a wide range of different involvement activities that move beyond learner questionnaires and surveys to help learners shape their learning experience;</a:t>
            </a:r>
          </a:p>
          <a:p>
            <a:pPr marL="180975" indent="-180975">
              <a:spcBef>
                <a:spcPts val="0"/>
              </a:spcBef>
              <a:defRPr/>
            </a:pPr>
            <a:r>
              <a:rPr lang="en-GB" sz="2000" dirty="0" smtClean="0">
                <a:solidFill>
                  <a:srgbClr val="D60134"/>
                </a:solidFill>
              </a:rPr>
              <a:t>improve </a:t>
            </a:r>
            <a:r>
              <a:rPr lang="en-GB" sz="2000" dirty="0">
                <a:solidFill>
                  <a:srgbClr val="D60134"/>
                </a:solidFill>
              </a:rPr>
              <a:t>the personal and social skills of learners and contribute to improving their subject skills;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en-GB" sz="2000" dirty="0">
              <a:solidFill>
                <a:srgbClr val="D60134"/>
              </a:solidFill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644008" y="1628800"/>
            <a:ext cx="424847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y-GB" sz="2000" dirty="0">
                <a:solidFill>
                  <a:srgbClr val="015284"/>
                </a:solidFill>
              </a:rPr>
              <a:t>Canfu arolygwyr fod strategaethau effeithiol ar gyfer cynnwys dysgwyr :</a:t>
            </a:r>
          </a:p>
          <a:p>
            <a:endParaRPr lang="cy-GB" sz="2000" dirty="0">
              <a:solidFill>
                <a:srgbClr val="015284"/>
              </a:solidFill>
            </a:endParaRPr>
          </a:p>
          <a:p>
            <a:pPr marL="180975" indent="-180975">
              <a:buFontTx/>
              <a:buChar char="•"/>
            </a:pPr>
            <a:r>
              <a:rPr lang="cy-GB" sz="2000" dirty="0" smtClean="0">
                <a:solidFill>
                  <a:srgbClr val="015284"/>
                </a:solidFill>
              </a:rPr>
              <a:t>yn </a:t>
            </a:r>
            <a:r>
              <a:rPr lang="cy-GB" sz="2000" dirty="0">
                <a:solidFill>
                  <a:srgbClr val="015284"/>
                </a:solidFill>
              </a:rPr>
              <a:t>defnyddio ystod eang o wahanol weithgareddau i gynnwys dysgwyr sy’n symud y tu hwnt i holiaduron i ddysgwyr ac arolygon i helpu dysgwyr i ffurfio eu profiad dysgu;</a:t>
            </a:r>
          </a:p>
          <a:p>
            <a:pPr marL="180975" indent="-180975">
              <a:buFontTx/>
              <a:buChar char="•"/>
            </a:pPr>
            <a:r>
              <a:rPr lang="cy-GB" sz="2000" dirty="0" smtClean="0">
                <a:solidFill>
                  <a:srgbClr val="015284"/>
                </a:solidFill>
              </a:rPr>
              <a:t>yn </a:t>
            </a:r>
            <a:r>
              <a:rPr lang="cy-GB" sz="2000" dirty="0">
                <a:solidFill>
                  <a:srgbClr val="015284"/>
                </a:solidFill>
              </a:rPr>
              <a:t>gwella medrau personol a chymdeithasol dysgwyr ac yn cyfrannu at wella eu medrau pwnc;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A409A3B627B4458C37D57E177C1032" ma:contentTypeVersion="0" ma:contentTypeDescription="Create a new document." ma:contentTypeScope="" ma:versionID="09f318a82c368062da2af0d147fa3f6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FD47012-CB57-4189-B0D0-1A4A38CC88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0742786-CC98-44C4-B66E-01FE5917F0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5B489B-2DEC-439A-A50F-D62356316C58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1633</TotalTime>
  <Words>1303</Words>
  <Application>Microsoft Office PowerPoint</Application>
  <PresentationFormat>On-screen Show (4:3)</PresentationFormat>
  <Paragraphs>155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The effectiveness of learner-involvement strategies in further education institutions and Welsh for adults centres  Effeithiolrwydd strategaethau cynnwys dysgwyr mewn sefydliadau addysg bellach a chanolfannau Cymraeg i oedolion</vt:lpstr>
      <vt:lpstr>Background Cefndir</vt:lpstr>
      <vt:lpstr>Main findings  Prif ganfyddiadau</vt:lpstr>
      <vt:lpstr>Main findings  Prif ganfyddiadau</vt:lpstr>
      <vt:lpstr>Recommendations Argymhellion</vt:lpstr>
      <vt:lpstr>Recommendations Argymhellion</vt:lpstr>
      <vt:lpstr>Recommendations Argymhellion</vt:lpstr>
      <vt:lpstr>Recommendations Argymhellion</vt:lpstr>
      <vt:lpstr>Best practice Arfer orau</vt:lpstr>
      <vt:lpstr>Best practice Arfer orau</vt:lpstr>
      <vt:lpstr>Questions for providers Cwestiynau i ddarparwyr </vt:lpstr>
      <vt:lpstr>Questions for providers  Cwestiynau i ddarparwyr</vt:lpstr>
      <vt:lpstr>Questions for providers  Cwestiynau i ddarparwyr  </vt:lpstr>
      <vt:lpstr>PowerPoint Presentation</vt:lpstr>
      <vt:lpstr>    Web-link to full report:  http://www.estyn.gov.uk/english/docViewer/284547.9/the-effectiveness-of-learner-involvement-strategies-in-further-education-institutions-and-welsh-for-adults-centres-july-2013/?navmap=30,163  Dolen gyswllt i’r adroddiad llawn:  http://www.estyn.gov.uk/cymraeg/docViewer-w/284575.2/Effeithiolrwydd%20strategaethau%20cynnwys%20dysgwyr%20mewn%20sefydliadau%20addysg%20bellach%20a%20chanolfannau%20Cymraeg%20i%20oedolion%20-%20Gorffennaf%202013%20/?navmap=30,163  </vt:lpstr>
      <vt:lpstr>PowerPoint Presentation</vt:lpstr>
    </vt:vector>
  </TitlesOfParts>
  <Company>ESTYN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Thematic survey PPT</dc:title>
  <dc:creator>gina.carrington</dc:creator>
  <cp:lastModifiedBy>Robert Gairey</cp:lastModifiedBy>
  <cp:revision>131</cp:revision>
  <dcterms:created xsi:type="dcterms:W3CDTF">2003-06-30T08:50:02Z</dcterms:created>
  <dcterms:modified xsi:type="dcterms:W3CDTF">2015-08-07T08:57:32Z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0x01010030A409A3B627B4458C37D57E177C1032</vt:lpwstr>
  </property>
  <property fmtid="{D5CDD505-2E9C-101B-9397-08002B2CF9AE}" pid="3" name="ContentType">
    <vt:lpwstr>Document</vt:lpwstr>
  </property>
</Properties>
</file>