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5"/>
  </p:notesMasterIdLst>
  <p:handoutMasterIdLst>
    <p:handoutMasterId r:id="rId36"/>
  </p:handoutMasterIdLst>
  <p:sldIdLst>
    <p:sldId id="329" r:id="rId6"/>
    <p:sldId id="281" r:id="rId7"/>
    <p:sldId id="316" r:id="rId8"/>
    <p:sldId id="328" r:id="rId9"/>
    <p:sldId id="330" r:id="rId10"/>
    <p:sldId id="331" r:id="rId11"/>
    <p:sldId id="332" r:id="rId12"/>
    <p:sldId id="333" r:id="rId13"/>
    <p:sldId id="334" r:id="rId14"/>
    <p:sldId id="335" r:id="rId15"/>
    <p:sldId id="336" r:id="rId16"/>
    <p:sldId id="337" r:id="rId17"/>
    <p:sldId id="338" r:id="rId18"/>
    <p:sldId id="339" r:id="rId19"/>
    <p:sldId id="340" r:id="rId20"/>
    <p:sldId id="341" r:id="rId21"/>
    <p:sldId id="342" r:id="rId22"/>
    <p:sldId id="343" r:id="rId23"/>
    <p:sldId id="344" r:id="rId24"/>
    <p:sldId id="354" r:id="rId25"/>
    <p:sldId id="345" r:id="rId26"/>
    <p:sldId id="346" r:id="rId27"/>
    <p:sldId id="347" r:id="rId28"/>
    <p:sldId id="348" r:id="rId29"/>
    <p:sldId id="349" r:id="rId30"/>
    <p:sldId id="350" r:id="rId31"/>
    <p:sldId id="351" r:id="rId32"/>
    <p:sldId id="352" r:id="rId33"/>
    <p:sldId id="353" r:id="rId34"/>
  </p:sldIdLst>
  <p:sldSz cx="9144000" cy="6858000" type="screen4x3"/>
  <p:notesSz cx="6797675" cy="9874250"/>
  <p:defaultTextStyle>
    <a:defPPr>
      <a:defRPr lang="en-GB"/>
    </a:defPPr>
    <a:lvl1pPr algn="l" rtl="0" fontAlgn="base">
      <a:spcBef>
        <a:spcPct val="0"/>
      </a:spcBef>
      <a:spcAft>
        <a:spcPct val="0"/>
      </a:spcAft>
      <a:defRPr sz="4400" kern="1200">
        <a:solidFill>
          <a:schemeClr val="accent2"/>
        </a:solidFill>
        <a:latin typeface="Arial" charset="0"/>
        <a:ea typeface="+mn-ea"/>
        <a:cs typeface="+mn-cs"/>
      </a:defRPr>
    </a:lvl1pPr>
    <a:lvl2pPr marL="457200" algn="l" rtl="0" fontAlgn="base">
      <a:spcBef>
        <a:spcPct val="0"/>
      </a:spcBef>
      <a:spcAft>
        <a:spcPct val="0"/>
      </a:spcAft>
      <a:defRPr sz="4400" kern="1200">
        <a:solidFill>
          <a:schemeClr val="accent2"/>
        </a:solidFill>
        <a:latin typeface="Arial" charset="0"/>
        <a:ea typeface="+mn-ea"/>
        <a:cs typeface="+mn-cs"/>
      </a:defRPr>
    </a:lvl2pPr>
    <a:lvl3pPr marL="914400" algn="l" rtl="0" fontAlgn="base">
      <a:spcBef>
        <a:spcPct val="0"/>
      </a:spcBef>
      <a:spcAft>
        <a:spcPct val="0"/>
      </a:spcAft>
      <a:defRPr sz="4400" kern="1200">
        <a:solidFill>
          <a:schemeClr val="accent2"/>
        </a:solidFill>
        <a:latin typeface="Arial" charset="0"/>
        <a:ea typeface="+mn-ea"/>
        <a:cs typeface="+mn-cs"/>
      </a:defRPr>
    </a:lvl3pPr>
    <a:lvl4pPr marL="1371600" algn="l" rtl="0" fontAlgn="base">
      <a:spcBef>
        <a:spcPct val="0"/>
      </a:spcBef>
      <a:spcAft>
        <a:spcPct val="0"/>
      </a:spcAft>
      <a:defRPr sz="4400" kern="1200">
        <a:solidFill>
          <a:schemeClr val="accent2"/>
        </a:solidFill>
        <a:latin typeface="Arial" charset="0"/>
        <a:ea typeface="+mn-ea"/>
        <a:cs typeface="+mn-cs"/>
      </a:defRPr>
    </a:lvl4pPr>
    <a:lvl5pPr marL="1828800" algn="l" rtl="0" fontAlgn="base">
      <a:spcBef>
        <a:spcPct val="0"/>
      </a:spcBef>
      <a:spcAft>
        <a:spcPct val="0"/>
      </a:spcAft>
      <a:defRPr sz="4400" kern="1200">
        <a:solidFill>
          <a:schemeClr val="accent2"/>
        </a:solidFill>
        <a:latin typeface="Arial" charset="0"/>
        <a:ea typeface="+mn-ea"/>
        <a:cs typeface="+mn-cs"/>
      </a:defRPr>
    </a:lvl5pPr>
    <a:lvl6pPr marL="2286000" algn="l" defTabSz="914400" rtl="0" eaLnBrk="1" latinLnBrk="0" hangingPunct="1">
      <a:defRPr sz="4400" kern="1200">
        <a:solidFill>
          <a:schemeClr val="accent2"/>
        </a:solidFill>
        <a:latin typeface="Arial" charset="0"/>
        <a:ea typeface="+mn-ea"/>
        <a:cs typeface="+mn-cs"/>
      </a:defRPr>
    </a:lvl6pPr>
    <a:lvl7pPr marL="2743200" algn="l" defTabSz="914400" rtl="0" eaLnBrk="1" latinLnBrk="0" hangingPunct="1">
      <a:defRPr sz="4400" kern="1200">
        <a:solidFill>
          <a:schemeClr val="accent2"/>
        </a:solidFill>
        <a:latin typeface="Arial" charset="0"/>
        <a:ea typeface="+mn-ea"/>
        <a:cs typeface="+mn-cs"/>
      </a:defRPr>
    </a:lvl7pPr>
    <a:lvl8pPr marL="3200400" algn="l" defTabSz="914400" rtl="0" eaLnBrk="1" latinLnBrk="0" hangingPunct="1">
      <a:defRPr sz="4400" kern="1200">
        <a:solidFill>
          <a:schemeClr val="accent2"/>
        </a:solidFill>
        <a:latin typeface="Arial" charset="0"/>
        <a:ea typeface="+mn-ea"/>
        <a:cs typeface="+mn-cs"/>
      </a:defRPr>
    </a:lvl8pPr>
    <a:lvl9pPr marL="3657600" algn="l" defTabSz="914400" rtl="0" eaLnBrk="1" latinLnBrk="0" hangingPunct="1">
      <a:defRPr sz="4400" kern="1200">
        <a:solidFill>
          <a:schemeClr val="accent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BB"/>
    <a:srgbClr val="29ABE1"/>
    <a:srgbClr val="015284"/>
    <a:srgbClr val="D60134"/>
    <a:srgbClr val="CCE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11" autoAdjust="0"/>
    <p:restoredTop sz="98894" autoAdjust="0"/>
  </p:normalViewPr>
  <p:slideViewPr>
    <p:cSldViewPr>
      <p:cViewPr>
        <p:scale>
          <a:sx n="80" d="100"/>
          <a:sy n="80" d="100"/>
        </p:scale>
        <p:origin x="-156" y="-12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92"/>
    </p:cViewPr>
  </p:sorterViewPr>
  <p:notesViewPr>
    <p:cSldViewPr>
      <p:cViewPr>
        <p:scale>
          <a:sx n="100" d="100"/>
          <a:sy n="100" d="100"/>
        </p:scale>
        <p:origin x="-882" y="-7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591240875912454E-2"/>
          <c:y val="8.4253248831700919E-2"/>
          <c:w val="0.87408759124087609"/>
          <c:h val="0.79284296779975671"/>
        </c:manualLayout>
      </c:layout>
      <c:lineChart>
        <c:grouping val="standard"/>
        <c:varyColors val="0"/>
        <c:ser>
          <c:idx val="0"/>
          <c:order val="0"/>
          <c:tx>
            <c:strRef>
              <c:f>Sheet1!$M$8</c:f>
              <c:strCache>
                <c:ptCount val="1"/>
                <c:pt idx="0">
                  <c:v>Not eligible for FSM</c:v>
                </c:pt>
              </c:strCache>
            </c:strRef>
          </c:tx>
          <c:spPr>
            <a:ln w="12700">
              <a:solidFill>
                <a:srgbClr val="002D6A"/>
              </a:solidFill>
              <a:prstDash val="solid"/>
            </a:ln>
          </c:spPr>
          <c:marker>
            <c:symbol val="diamond"/>
            <c:size val="5"/>
            <c:spPr>
              <a:solidFill>
                <a:srgbClr val="002D6A"/>
              </a:solidFill>
              <a:ln>
                <a:solidFill>
                  <a:srgbClr val="002D6A"/>
                </a:solidFill>
                <a:prstDash val="solid"/>
              </a:ln>
            </c:spPr>
          </c:marker>
          <c:cat>
            <c:numRef>
              <c:f>Sheet1!$N$7:$S$7</c:f>
              <c:numCache>
                <c:formatCode>General</c:formatCode>
                <c:ptCount val="6"/>
                <c:pt idx="0">
                  <c:v>2008</c:v>
                </c:pt>
                <c:pt idx="1">
                  <c:v>2009</c:v>
                </c:pt>
                <c:pt idx="2">
                  <c:v>2010</c:v>
                </c:pt>
                <c:pt idx="3">
                  <c:v>2011</c:v>
                </c:pt>
                <c:pt idx="4">
                  <c:v>2012</c:v>
                </c:pt>
                <c:pt idx="5">
                  <c:v>2013</c:v>
                </c:pt>
              </c:numCache>
            </c:numRef>
          </c:cat>
          <c:val>
            <c:numRef>
              <c:f>Sheet1!$N$8:$S$8</c:f>
              <c:numCache>
                <c:formatCode>0%</c:formatCode>
                <c:ptCount val="6"/>
                <c:pt idx="0">
                  <c:v>0.64900000000000002</c:v>
                </c:pt>
                <c:pt idx="1">
                  <c:v>0.66900000000000004</c:v>
                </c:pt>
                <c:pt idx="2">
                  <c:v>0.69299999999999995</c:v>
                </c:pt>
                <c:pt idx="3">
                  <c:v>0.73699999999999999</c:v>
                </c:pt>
                <c:pt idx="4">
                  <c:v>0.78</c:v>
                </c:pt>
                <c:pt idx="5">
                  <c:v>0.82299999999999995</c:v>
                </c:pt>
              </c:numCache>
            </c:numRef>
          </c:val>
          <c:smooth val="0"/>
        </c:ser>
        <c:ser>
          <c:idx val="1"/>
          <c:order val="1"/>
          <c:tx>
            <c:strRef>
              <c:f>Sheet1!$M$9</c:f>
              <c:strCache>
                <c:ptCount val="1"/>
                <c:pt idx="0">
                  <c:v>Eligible for FSM</c:v>
                </c:pt>
              </c:strCache>
            </c:strRef>
          </c:tx>
          <c:spPr>
            <a:ln w="12700">
              <a:solidFill>
                <a:srgbClr val="004AAC"/>
              </a:solidFill>
              <a:prstDash val="solid"/>
            </a:ln>
          </c:spPr>
          <c:marker>
            <c:symbol val="square"/>
            <c:size val="5"/>
            <c:spPr>
              <a:solidFill>
                <a:srgbClr val="004AAC"/>
              </a:solidFill>
              <a:ln>
                <a:solidFill>
                  <a:srgbClr val="004AAC"/>
                </a:solidFill>
                <a:prstDash val="solid"/>
              </a:ln>
            </c:spPr>
          </c:marker>
          <c:cat>
            <c:numRef>
              <c:f>Sheet1!$N$7:$S$7</c:f>
              <c:numCache>
                <c:formatCode>General</c:formatCode>
                <c:ptCount val="6"/>
                <c:pt idx="0">
                  <c:v>2008</c:v>
                </c:pt>
                <c:pt idx="1">
                  <c:v>2009</c:v>
                </c:pt>
                <c:pt idx="2">
                  <c:v>2010</c:v>
                </c:pt>
                <c:pt idx="3">
                  <c:v>2011</c:v>
                </c:pt>
                <c:pt idx="4">
                  <c:v>2012</c:v>
                </c:pt>
                <c:pt idx="5">
                  <c:v>2013</c:v>
                </c:pt>
              </c:numCache>
            </c:numRef>
          </c:cat>
          <c:val>
            <c:numRef>
              <c:f>Sheet1!$N$9:$S$9</c:f>
              <c:numCache>
                <c:formatCode>0%</c:formatCode>
                <c:ptCount val="6"/>
                <c:pt idx="0">
                  <c:v>0.32600000000000001</c:v>
                </c:pt>
                <c:pt idx="1">
                  <c:v>0.34799999999999998</c:v>
                </c:pt>
                <c:pt idx="2">
                  <c:v>0.378</c:v>
                </c:pt>
                <c:pt idx="3">
                  <c:v>0.434</c:v>
                </c:pt>
                <c:pt idx="4">
                  <c:v>0.48399999999999999</c:v>
                </c:pt>
                <c:pt idx="5">
                  <c:v>0.53800000000000003</c:v>
                </c:pt>
              </c:numCache>
            </c:numRef>
          </c:val>
          <c:smooth val="0"/>
        </c:ser>
        <c:dLbls>
          <c:showLegendKey val="0"/>
          <c:showVal val="0"/>
          <c:showCatName val="0"/>
          <c:showSerName val="0"/>
          <c:showPercent val="0"/>
          <c:showBubbleSize val="0"/>
        </c:dLbls>
        <c:marker val="1"/>
        <c:smooth val="0"/>
        <c:axId val="43661184"/>
        <c:axId val="43667456"/>
      </c:lineChart>
      <c:catAx>
        <c:axId val="43661184"/>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875" b="0" i="0" u="none" strike="noStrike" baseline="0">
                <a:solidFill>
                  <a:srgbClr val="000000"/>
                </a:solidFill>
                <a:latin typeface="Arial"/>
                <a:ea typeface="Arial"/>
                <a:cs typeface="Arial"/>
              </a:defRPr>
            </a:pPr>
            <a:endParaRPr lang="en-US"/>
          </a:p>
        </c:txPr>
        <c:crossAx val="43667456"/>
        <c:crosses val="autoZero"/>
        <c:auto val="1"/>
        <c:lblAlgn val="ctr"/>
        <c:lblOffset val="100"/>
        <c:tickLblSkip val="1"/>
        <c:tickMarkSkip val="1"/>
        <c:noMultiLvlLbl val="0"/>
      </c:catAx>
      <c:valAx>
        <c:axId val="43667456"/>
        <c:scaling>
          <c:orientation val="minMax"/>
          <c:max val="1"/>
        </c:scaling>
        <c:delete val="0"/>
        <c:axPos val="l"/>
        <c:majorGridlines>
          <c:spPr>
            <a:ln w="3175">
              <a:solidFill>
                <a:srgbClr val="000000"/>
              </a:solidFill>
              <a:prstDash val="solid"/>
            </a:ln>
          </c:spPr>
        </c:majorGridlines>
        <c:numFmt formatCode="0%" sourceLinked="1"/>
        <c:majorTickMark val="out"/>
        <c:minorTickMark val="none"/>
        <c:tickLblPos val="nextTo"/>
        <c:spPr>
          <a:ln w="3175">
            <a:solidFill>
              <a:srgbClr val="000000"/>
            </a:solidFill>
            <a:prstDash val="solid"/>
          </a:ln>
        </c:spPr>
        <c:txPr>
          <a:bodyPr rot="0" vert="horz"/>
          <a:lstStyle/>
          <a:p>
            <a:pPr>
              <a:defRPr sz="875" b="0" i="0" u="none" strike="noStrike" baseline="0">
                <a:solidFill>
                  <a:srgbClr val="000000"/>
                </a:solidFill>
                <a:latin typeface="Arial"/>
                <a:ea typeface="Arial"/>
                <a:cs typeface="Arial"/>
              </a:defRPr>
            </a:pPr>
            <a:endParaRPr lang="en-US"/>
          </a:p>
        </c:txPr>
        <c:crossAx val="43661184"/>
        <c:crosses val="autoZero"/>
        <c:crossBetween val="between"/>
      </c:valAx>
      <c:spPr>
        <a:noFill/>
        <a:ln w="12700">
          <a:solidFill>
            <a:srgbClr val="808080"/>
          </a:solidFill>
          <a:prstDash val="solid"/>
        </a:ln>
      </c:spPr>
    </c:plotArea>
    <c:legend>
      <c:legendPos val="r"/>
      <c:layout>
        <c:manualLayout>
          <c:xMode val="edge"/>
          <c:yMode val="edge"/>
          <c:x val="0.64979627546556684"/>
          <c:y val="0.74633314128416872"/>
          <c:w val="0.26459844418181899"/>
          <c:h val="0.11452535375226858"/>
        </c:manualLayout>
      </c:layout>
      <c:overlay val="0"/>
      <c:spPr>
        <a:solidFill>
          <a:srgbClr val="FFFFFF"/>
        </a:solidFill>
        <a:ln w="3175">
          <a:solidFill>
            <a:srgbClr val="000000"/>
          </a:solidFill>
          <a:prstDash val="solid"/>
        </a:ln>
      </c:spPr>
      <c:txPr>
        <a:bodyPr/>
        <a:lstStyle/>
        <a:p>
          <a:pPr>
            <a:defRPr sz="680"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875"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7591240875912454E-2"/>
          <c:y val="8.8318289482107418E-2"/>
          <c:w val="0.87408759124087609"/>
          <c:h val="0.78877792714935024"/>
        </c:manualLayout>
      </c:layout>
      <c:lineChart>
        <c:grouping val="standard"/>
        <c:varyColors val="0"/>
        <c:ser>
          <c:idx val="0"/>
          <c:order val="0"/>
          <c:tx>
            <c:strRef>
              <c:f>Sheet1!$M$29</c:f>
              <c:strCache>
                <c:ptCount val="1"/>
                <c:pt idx="0">
                  <c:v>Not eligible for FSM</c:v>
                </c:pt>
              </c:strCache>
            </c:strRef>
          </c:tx>
          <c:spPr>
            <a:ln w="12700">
              <a:solidFill>
                <a:srgbClr val="002D6A"/>
              </a:solidFill>
              <a:prstDash val="solid"/>
            </a:ln>
          </c:spPr>
          <c:marker>
            <c:symbol val="diamond"/>
            <c:size val="5"/>
            <c:spPr>
              <a:solidFill>
                <a:srgbClr val="002D6A"/>
              </a:solidFill>
              <a:ln>
                <a:solidFill>
                  <a:srgbClr val="002D6A"/>
                </a:solidFill>
                <a:prstDash val="solid"/>
              </a:ln>
            </c:spPr>
          </c:marker>
          <c:cat>
            <c:numRef>
              <c:f>Sheet1!$N$28:$S$28</c:f>
              <c:numCache>
                <c:formatCode>General</c:formatCode>
                <c:ptCount val="6"/>
                <c:pt idx="0">
                  <c:v>2008</c:v>
                </c:pt>
                <c:pt idx="1">
                  <c:v>2009</c:v>
                </c:pt>
                <c:pt idx="2">
                  <c:v>2010</c:v>
                </c:pt>
                <c:pt idx="3">
                  <c:v>2011</c:v>
                </c:pt>
                <c:pt idx="4">
                  <c:v>2012</c:v>
                </c:pt>
                <c:pt idx="5">
                  <c:v>2013</c:v>
                </c:pt>
              </c:numCache>
            </c:numRef>
          </c:cat>
          <c:val>
            <c:numRef>
              <c:f>Sheet1!$N$29:$S$29</c:f>
              <c:numCache>
                <c:formatCode>0%</c:formatCode>
                <c:ptCount val="6"/>
                <c:pt idx="0">
                  <c:v>0.48699999999999999</c:v>
                </c:pt>
                <c:pt idx="1">
                  <c:v>0.52059999999999995</c:v>
                </c:pt>
                <c:pt idx="2">
                  <c:v>0.5464</c:v>
                </c:pt>
                <c:pt idx="3">
                  <c:v>0.55740000000000001</c:v>
                </c:pt>
                <c:pt idx="4">
                  <c:v>0.56569999999999998</c:v>
                </c:pt>
                <c:pt idx="5">
                  <c:v>0.58450000000000002</c:v>
                </c:pt>
              </c:numCache>
            </c:numRef>
          </c:val>
          <c:smooth val="0"/>
        </c:ser>
        <c:ser>
          <c:idx val="1"/>
          <c:order val="1"/>
          <c:tx>
            <c:strRef>
              <c:f>Sheet1!$M$30</c:f>
              <c:strCache>
                <c:ptCount val="1"/>
                <c:pt idx="0">
                  <c:v>Eligible for FSM</c:v>
                </c:pt>
              </c:strCache>
            </c:strRef>
          </c:tx>
          <c:spPr>
            <a:ln w="12700">
              <a:solidFill>
                <a:srgbClr val="004AAC"/>
              </a:solidFill>
              <a:prstDash val="solid"/>
            </a:ln>
          </c:spPr>
          <c:marker>
            <c:symbol val="square"/>
            <c:size val="5"/>
            <c:spPr>
              <a:solidFill>
                <a:srgbClr val="004AAC"/>
              </a:solidFill>
              <a:ln>
                <a:solidFill>
                  <a:srgbClr val="004AAC"/>
                </a:solidFill>
                <a:prstDash val="solid"/>
              </a:ln>
            </c:spPr>
          </c:marker>
          <c:cat>
            <c:numRef>
              <c:f>Sheet1!$N$28:$S$28</c:f>
              <c:numCache>
                <c:formatCode>General</c:formatCode>
                <c:ptCount val="6"/>
                <c:pt idx="0">
                  <c:v>2008</c:v>
                </c:pt>
                <c:pt idx="1">
                  <c:v>2009</c:v>
                </c:pt>
                <c:pt idx="2">
                  <c:v>2010</c:v>
                </c:pt>
                <c:pt idx="3">
                  <c:v>2011</c:v>
                </c:pt>
                <c:pt idx="4">
                  <c:v>2012</c:v>
                </c:pt>
                <c:pt idx="5">
                  <c:v>2013</c:v>
                </c:pt>
              </c:numCache>
            </c:numRef>
          </c:cat>
          <c:val>
            <c:numRef>
              <c:f>Sheet1!$N$30:$S$30</c:f>
              <c:numCache>
                <c:formatCode>0%</c:formatCode>
                <c:ptCount val="6"/>
                <c:pt idx="0">
                  <c:v>0.187</c:v>
                </c:pt>
                <c:pt idx="1">
                  <c:v>0.20119999999999999</c:v>
                </c:pt>
                <c:pt idx="2">
                  <c:v>0.20669999999999999</c:v>
                </c:pt>
                <c:pt idx="3">
                  <c:v>0.21990000000000001</c:v>
                </c:pt>
                <c:pt idx="4">
                  <c:v>0.23350000000000001</c:v>
                </c:pt>
                <c:pt idx="5">
                  <c:v>0.25800000000000001</c:v>
                </c:pt>
              </c:numCache>
            </c:numRef>
          </c:val>
          <c:smooth val="0"/>
        </c:ser>
        <c:dLbls>
          <c:showLegendKey val="0"/>
          <c:showVal val="0"/>
          <c:showCatName val="0"/>
          <c:showSerName val="0"/>
          <c:showPercent val="0"/>
          <c:showBubbleSize val="0"/>
        </c:dLbls>
        <c:marker val="1"/>
        <c:smooth val="0"/>
        <c:axId val="43578496"/>
        <c:axId val="43580416"/>
      </c:lineChart>
      <c:catAx>
        <c:axId val="43578496"/>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875" b="0" i="0" u="none" strike="noStrike" baseline="0">
                <a:solidFill>
                  <a:srgbClr val="000000"/>
                </a:solidFill>
                <a:latin typeface="Arial"/>
                <a:ea typeface="Arial"/>
                <a:cs typeface="Arial"/>
              </a:defRPr>
            </a:pPr>
            <a:endParaRPr lang="en-US"/>
          </a:p>
        </c:txPr>
        <c:crossAx val="43580416"/>
        <c:crosses val="autoZero"/>
        <c:auto val="1"/>
        <c:lblAlgn val="ctr"/>
        <c:lblOffset val="100"/>
        <c:tickLblSkip val="1"/>
        <c:tickMarkSkip val="1"/>
        <c:noMultiLvlLbl val="0"/>
      </c:catAx>
      <c:valAx>
        <c:axId val="43580416"/>
        <c:scaling>
          <c:orientation val="minMax"/>
          <c:max val="1"/>
        </c:scaling>
        <c:delete val="0"/>
        <c:axPos val="l"/>
        <c:majorGridlines>
          <c:spPr>
            <a:ln w="3175">
              <a:solidFill>
                <a:srgbClr val="000000"/>
              </a:solidFill>
              <a:prstDash val="solid"/>
            </a:ln>
          </c:spPr>
        </c:majorGridlines>
        <c:numFmt formatCode="0%" sourceLinked="1"/>
        <c:majorTickMark val="out"/>
        <c:minorTickMark val="none"/>
        <c:tickLblPos val="nextTo"/>
        <c:spPr>
          <a:ln w="3175">
            <a:solidFill>
              <a:srgbClr val="000000"/>
            </a:solidFill>
            <a:prstDash val="solid"/>
          </a:ln>
        </c:spPr>
        <c:txPr>
          <a:bodyPr rot="0" vert="horz"/>
          <a:lstStyle/>
          <a:p>
            <a:pPr>
              <a:defRPr sz="875" b="0" i="0" u="none" strike="noStrike" baseline="0">
                <a:solidFill>
                  <a:srgbClr val="000000"/>
                </a:solidFill>
                <a:latin typeface="Arial"/>
                <a:ea typeface="Arial"/>
                <a:cs typeface="Arial"/>
              </a:defRPr>
            </a:pPr>
            <a:endParaRPr lang="en-US"/>
          </a:p>
        </c:txPr>
        <c:crossAx val="43578496"/>
        <c:crosses val="autoZero"/>
        <c:crossBetween val="between"/>
      </c:valAx>
      <c:spPr>
        <a:noFill/>
        <a:ln w="12700">
          <a:solidFill>
            <a:srgbClr val="808080"/>
          </a:solidFill>
          <a:prstDash val="solid"/>
        </a:ln>
      </c:spPr>
    </c:plotArea>
    <c:legend>
      <c:legendPos val="r"/>
      <c:layout>
        <c:manualLayout>
          <c:xMode val="edge"/>
          <c:yMode val="edge"/>
          <c:x val="0.62258539111182531"/>
          <c:y val="0.20161769412969721"/>
          <c:w val="0.26459844418181899"/>
          <c:h val="0.11452535375226858"/>
        </c:manualLayout>
      </c:layout>
      <c:overlay val="0"/>
      <c:spPr>
        <a:solidFill>
          <a:srgbClr val="FFFFFF"/>
        </a:solidFill>
        <a:ln w="3175">
          <a:solidFill>
            <a:srgbClr val="000000"/>
          </a:solidFill>
          <a:prstDash val="solid"/>
        </a:ln>
      </c:spPr>
      <c:txPr>
        <a:bodyPr/>
        <a:lstStyle/>
        <a:p>
          <a:pPr>
            <a:defRPr sz="680"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875" b="0" i="0" u="none" strike="noStrike" baseline="0">
          <a:solidFill>
            <a:srgbClr val="000000"/>
          </a:solidFill>
          <a:latin typeface="Arial"/>
          <a:ea typeface="Arial"/>
          <a:cs typeface="Arial"/>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hdr" sz="quarter"/>
          </p:nvPr>
        </p:nvSpPr>
        <p:spPr bwMode="auto">
          <a:xfrm>
            <a:off x="0" y="0"/>
            <a:ext cx="2944813" cy="493713"/>
          </a:xfrm>
          <a:prstGeom prst="rect">
            <a:avLst/>
          </a:prstGeom>
          <a:noFill/>
          <a:ln w="9525">
            <a:noFill/>
            <a:miter lim="800000"/>
            <a:headEnd/>
            <a:tailEnd/>
          </a:ln>
          <a:effectLst/>
        </p:spPr>
        <p:txBody>
          <a:bodyPr vert="horz" wrap="square" lIns="95561" tIns="47780" rIns="95561" bIns="47780" numCol="1" anchor="t" anchorCtr="0" compatLnSpc="1">
            <a:prstTxWarp prst="textNoShape">
              <a:avLst/>
            </a:prstTxWarp>
          </a:bodyPr>
          <a:lstStyle>
            <a:lvl1pPr algn="l" defTabSz="955675">
              <a:defRPr sz="1300">
                <a:solidFill>
                  <a:schemeClr val="tx1"/>
                </a:solidFill>
                <a:latin typeface="Times New Roman" pitchFamily="18" charset="0"/>
              </a:defRPr>
            </a:lvl1pPr>
          </a:lstStyle>
          <a:p>
            <a:pPr>
              <a:defRPr/>
            </a:pPr>
            <a:endParaRPr lang="en-GB"/>
          </a:p>
        </p:txBody>
      </p:sp>
      <p:sp>
        <p:nvSpPr>
          <p:cNvPr id="106499" name="Rectangle 3"/>
          <p:cNvSpPr>
            <a:spLocks noGrp="1" noChangeArrowheads="1"/>
          </p:cNvSpPr>
          <p:nvPr>
            <p:ph type="dt" sz="quarter" idx="1"/>
          </p:nvPr>
        </p:nvSpPr>
        <p:spPr bwMode="auto">
          <a:xfrm>
            <a:off x="3851275" y="0"/>
            <a:ext cx="2944813" cy="493713"/>
          </a:xfrm>
          <a:prstGeom prst="rect">
            <a:avLst/>
          </a:prstGeom>
          <a:noFill/>
          <a:ln w="9525">
            <a:noFill/>
            <a:miter lim="800000"/>
            <a:headEnd/>
            <a:tailEnd/>
          </a:ln>
          <a:effectLst/>
        </p:spPr>
        <p:txBody>
          <a:bodyPr vert="horz" wrap="square" lIns="95561" tIns="47780" rIns="95561" bIns="47780" numCol="1" anchor="t" anchorCtr="0" compatLnSpc="1">
            <a:prstTxWarp prst="textNoShape">
              <a:avLst/>
            </a:prstTxWarp>
          </a:bodyPr>
          <a:lstStyle>
            <a:lvl1pPr algn="r" defTabSz="955675">
              <a:defRPr sz="1300">
                <a:solidFill>
                  <a:schemeClr val="tx1"/>
                </a:solidFill>
                <a:latin typeface="Times New Roman" pitchFamily="18" charset="0"/>
              </a:defRPr>
            </a:lvl1pPr>
          </a:lstStyle>
          <a:p>
            <a:pPr>
              <a:defRPr/>
            </a:pPr>
            <a:endParaRPr lang="en-GB"/>
          </a:p>
        </p:txBody>
      </p:sp>
      <p:sp>
        <p:nvSpPr>
          <p:cNvPr id="106500" name="Rectangle 4"/>
          <p:cNvSpPr>
            <a:spLocks noGrp="1" noChangeArrowheads="1"/>
          </p:cNvSpPr>
          <p:nvPr>
            <p:ph type="ftr" sz="quarter" idx="2"/>
          </p:nvPr>
        </p:nvSpPr>
        <p:spPr bwMode="auto">
          <a:xfrm>
            <a:off x="0" y="9378950"/>
            <a:ext cx="2944813" cy="493713"/>
          </a:xfrm>
          <a:prstGeom prst="rect">
            <a:avLst/>
          </a:prstGeom>
          <a:noFill/>
          <a:ln w="9525">
            <a:noFill/>
            <a:miter lim="800000"/>
            <a:headEnd/>
            <a:tailEnd/>
          </a:ln>
          <a:effectLst/>
        </p:spPr>
        <p:txBody>
          <a:bodyPr vert="horz" wrap="square" lIns="95561" tIns="47780" rIns="95561" bIns="47780" numCol="1" anchor="b" anchorCtr="0" compatLnSpc="1">
            <a:prstTxWarp prst="textNoShape">
              <a:avLst/>
            </a:prstTxWarp>
          </a:bodyPr>
          <a:lstStyle>
            <a:lvl1pPr algn="l" defTabSz="955675">
              <a:defRPr sz="1300">
                <a:solidFill>
                  <a:schemeClr val="tx1"/>
                </a:solidFill>
                <a:latin typeface="Times New Roman" pitchFamily="18" charset="0"/>
              </a:defRPr>
            </a:lvl1pPr>
          </a:lstStyle>
          <a:p>
            <a:pPr>
              <a:defRPr/>
            </a:pPr>
            <a:endParaRPr lang="en-GB"/>
          </a:p>
        </p:txBody>
      </p:sp>
      <p:sp>
        <p:nvSpPr>
          <p:cNvPr id="106501" name="Rectangle 5"/>
          <p:cNvSpPr>
            <a:spLocks noGrp="1" noChangeArrowheads="1"/>
          </p:cNvSpPr>
          <p:nvPr>
            <p:ph type="sldNum" sz="quarter" idx="3"/>
          </p:nvPr>
        </p:nvSpPr>
        <p:spPr bwMode="auto">
          <a:xfrm>
            <a:off x="3851275" y="9378950"/>
            <a:ext cx="2944813" cy="493713"/>
          </a:xfrm>
          <a:prstGeom prst="rect">
            <a:avLst/>
          </a:prstGeom>
          <a:noFill/>
          <a:ln w="9525">
            <a:noFill/>
            <a:miter lim="800000"/>
            <a:headEnd/>
            <a:tailEnd/>
          </a:ln>
          <a:effectLst/>
        </p:spPr>
        <p:txBody>
          <a:bodyPr vert="horz" wrap="square" lIns="95561" tIns="47780" rIns="95561" bIns="47780" numCol="1" anchor="b" anchorCtr="0" compatLnSpc="1">
            <a:prstTxWarp prst="textNoShape">
              <a:avLst/>
            </a:prstTxWarp>
          </a:bodyPr>
          <a:lstStyle>
            <a:lvl1pPr algn="r" defTabSz="955675">
              <a:defRPr sz="1300">
                <a:solidFill>
                  <a:schemeClr val="tx1"/>
                </a:solidFill>
                <a:latin typeface="Times New Roman" pitchFamily="18" charset="0"/>
              </a:defRPr>
            </a:lvl1pPr>
          </a:lstStyle>
          <a:p>
            <a:pPr>
              <a:defRPr/>
            </a:pPr>
            <a:fld id="{02EDE8CE-6AC9-4249-8C6C-31B34EFF8EE6}" type="slidenum">
              <a:rPr lang="en-GB"/>
              <a:pPr>
                <a:defRPr/>
              </a:pPr>
              <a:t>‹#›</a:t>
            </a:fld>
            <a:endParaRPr lang="en-GB"/>
          </a:p>
        </p:txBody>
      </p:sp>
    </p:spTree>
    <p:extLst>
      <p:ext uri="{BB962C8B-B14F-4D97-AF65-F5344CB8AC3E}">
        <p14:creationId xmlns:p14="http://schemas.microsoft.com/office/powerpoint/2010/main" val="18223158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44813" cy="493713"/>
          </a:xfrm>
          <a:prstGeom prst="rect">
            <a:avLst/>
          </a:prstGeom>
          <a:noFill/>
          <a:ln w="9525">
            <a:noFill/>
            <a:miter lim="800000"/>
            <a:headEnd/>
            <a:tailEnd/>
          </a:ln>
          <a:effectLst/>
        </p:spPr>
        <p:txBody>
          <a:bodyPr vert="horz" wrap="square" lIns="95561" tIns="47780" rIns="95561" bIns="47780" numCol="1" anchor="t" anchorCtr="0" compatLnSpc="1">
            <a:prstTxWarp prst="textNoShape">
              <a:avLst/>
            </a:prstTxWarp>
          </a:bodyPr>
          <a:lstStyle>
            <a:lvl1pPr algn="l" defTabSz="955675">
              <a:defRPr sz="1300">
                <a:solidFill>
                  <a:schemeClr val="tx1"/>
                </a:solidFill>
                <a:latin typeface="Times New Roman" pitchFamily="18" charset="0"/>
              </a:defRPr>
            </a:lvl1pPr>
          </a:lstStyle>
          <a:p>
            <a:pPr>
              <a:defRPr/>
            </a:pPr>
            <a:endParaRPr lang="en-GB"/>
          </a:p>
        </p:txBody>
      </p:sp>
      <p:sp>
        <p:nvSpPr>
          <p:cNvPr id="60419" name="Rectangle 3"/>
          <p:cNvSpPr>
            <a:spLocks noGrp="1" noChangeArrowheads="1"/>
          </p:cNvSpPr>
          <p:nvPr>
            <p:ph type="dt" idx="1"/>
          </p:nvPr>
        </p:nvSpPr>
        <p:spPr bwMode="auto">
          <a:xfrm>
            <a:off x="3851275" y="0"/>
            <a:ext cx="2944813" cy="493713"/>
          </a:xfrm>
          <a:prstGeom prst="rect">
            <a:avLst/>
          </a:prstGeom>
          <a:noFill/>
          <a:ln w="9525">
            <a:noFill/>
            <a:miter lim="800000"/>
            <a:headEnd/>
            <a:tailEnd/>
          </a:ln>
          <a:effectLst/>
        </p:spPr>
        <p:txBody>
          <a:bodyPr vert="horz" wrap="square" lIns="95561" tIns="47780" rIns="95561" bIns="47780" numCol="1" anchor="t" anchorCtr="0" compatLnSpc="1">
            <a:prstTxWarp prst="textNoShape">
              <a:avLst/>
            </a:prstTxWarp>
          </a:bodyPr>
          <a:lstStyle>
            <a:lvl1pPr algn="r" defTabSz="955675">
              <a:defRPr sz="1300">
                <a:solidFill>
                  <a:schemeClr val="tx1"/>
                </a:solidFill>
                <a:latin typeface="Times New Roman" pitchFamily="18" charset="0"/>
              </a:defRPr>
            </a:lvl1pPr>
          </a:lstStyle>
          <a:p>
            <a:pPr>
              <a:defRPr/>
            </a:pPr>
            <a:endParaRPr lang="en-GB"/>
          </a:p>
        </p:txBody>
      </p:sp>
      <p:sp>
        <p:nvSpPr>
          <p:cNvPr id="13316" name="Rectangle 4"/>
          <p:cNvSpPr>
            <a:spLocks noGrp="1" noRot="1" noChangeAspect="1" noChangeArrowheads="1" noTextEdit="1"/>
          </p:cNvSpPr>
          <p:nvPr>
            <p:ph type="sldImg" idx="2"/>
          </p:nvPr>
        </p:nvSpPr>
        <p:spPr bwMode="auto">
          <a:xfrm>
            <a:off x="931863" y="741363"/>
            <a:ext cx="4935537" cy="3702050"/>
          </a:xfrm>
          <a:prstGeom prst="rect">
            <a:avLst/>
          </a:prstGeom>
          <a:noFill/>
          <a:ln w="9525">
            <a:solidFill>
              <a:srgbClr val="000000"/>
            </a:solidFill>
            <a:miter lim="800000"/>
            <a:headEnd/>
            <a:tailEnd/>
          </a:ln>
        </p:spPr>
      </p:sp>
      <p:sp>
        <p:nvSpPr>
          <p:cNvPr id="60421" name="Rectangle 5"/>
          <p:cNvSpPr>
            <a:spLocks noGrp="1" noChangeArrowheads="1"/>
          </p:cNvSpPr>
          <p:nvPr>
            <p:ph type="body" sz="quarter" idx="3"/>
          </p:nvPr>
        </p:nvSpPr>
        <p:spPr bwMode="auto">
          <a:xfrm>
            <a:off x="679450" y="4689475"/>
            <a:ext cx="5438775" cy="4443413"/>
          </a:xfrm>
          <a:prstGeom prst="rect">
            <a:avLst/>
          </a:prstGeom>
          <a:noFill/>
          <a:ln w="9525">
            <a:noFill/>
            <a:miter lim="800000"/>
            <a:headEnd/>
            <a:tailEnd/>
          </a:ln>
          <a:effectLst/>
        </p:spPr>
        <p:txBody>
          <a:bodyPr vert="horz" wrap="square" lIns="95561" tIns="47780" rIns="95561" bIns="4778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0422" name="Rectangle 6"/>
          <p:cNvSpPr>
            <a:spLocks noGrp="1" noChangeArrowheads="1"/>
          </p:cNvSpPr>
          <p:nvPr>
            <p:ph type="ftr" sz="quarter" idx="4"/>
          </p:nvPr>
        </p:nvSpPr>
        <p:spPr bwMode="auto">
          <a:xfrm>
            <a:off x="0" y="9378950"/>
            <a:ext cx="2944813" cy="493713"/>
          </a:xfrm>
          <a:prstGeom prst="rect">
            <a:avLst/>
          </a:prstGeom>
          <a:noFill/>
          <a:ln w="9525">
            <a:noFill/>
            <a:miter lim="800000"/>
            <a:headEnd/>
            <a:tailEnd/>
          </a:ln>
          <a:effectLst/>
        </p:spPr>
        <p:txBody>
          <a:bodyPr vert="horz" wrap="square" lIns="95561" tIns="47780" rIns="95561" bIns="47780" numCol="1" anchor="b" anchorCtr="0" compatLnSpc="1">
            <a:prstTxWarp prst="textNoShape">
              <a:avLst/>
            </a:prstTxWarp>
          </a:bodyPr>
          <a:lstStyle>
            <a:lvl1pPr algn="l" defTabSz="955675">
              <a:defRPr sz="1300">
                <a:solidFill>
                  <a:schemeClr val="tx1"/>
                </a:solidFill>
                <a:latin typeface="Times New Roman" pitchFamily="18" charset="0"/>
              </a:defRPr>
            </a:lvl1pPr>
          </a:lstStyle>
          <a:p>
            <a:pPr>
              <a:defRPr/>
            </a:pPr>
            <a:endParaRPr lang="en-GB"/>
          </a:p>
        </p:txBody>
      </p:sp>
      <p:sp>
        <p:nvSpPr>
          <p:cNvPr id="60423" name="Rectangle 7"/>
          <p:cNvSpPr>
            <a:spLocks noGrp="1" noChangeArrowheads="1"/>
          </p:cNvSpPr>
          <p:nvPr>
            <p:ph type="sldNum" sz="quarter" idx="5"/>
          </p:nvPr>
        </p:nvSpPr>
        <p:spPr bwMode="auto">
          <a:xfrm>
            <a:off x="3851275" y="9378950"/>
            <a:ext cx="2944813" cy="493713"/>
          </a:xfrm>
          <a:prstGeom prst="rect">
            <a:avLst/>
          </a:prstGeom>
          <a:noFill/>
          <a:ln w="9525">
            <a:noFill/>
            <a:miter lim="800000"/>
            <a:headEnd/>
            <a:tailEnd/>
          </a:ln>
          <a:effectLst/>
        </p:spPr>
        <p:txBody>
          <a:bodyPr vert="horz" wrap="square" lIns="95561" tIns="47780" rIns="95561" bIns="47780" numCol="1" anchor="b" anchorCtr="0" compatLnSpc="1">
            <a:prstTxWarp prst="textNoShape">
              <a:avLst/>
            </a:prstTxWarp>
          </a:bodyPr>
          <a:lstStyle>
            <a:lvl1pPr algn="r" defTabSz="955675">
              <a:defRPr sz="1300">
                <a:solidFill>
                  <a:schemeClr val="tx1"/>
                </a:solidFill>
                <a:latin typeface="Times New Roman" pitchFamily="18" charset="0"/>
              </a:defRPr>
            </a:lvl1pPr>
          </a:lstStyle>
          <a:p>
            <a:pPr>
              <a:defRPr/>
            </a:pPr>
            <a:fld id="{BBC0FBBB-1DFC-41A6-8310-41C85B6A4308}" type="slidenum">
              <a:rPr lang="en-GB"/>
              <a:pPr>
                <a:defRPr/>
              </a:pPr>
              <a:t>‹#›</a:t>
            </a:fld>
            <a:endParaRPr lang="en-GB"/>
          </a:p>
        </p:txBody>
      </p:sp>
    </p:spTree>
    <p:extLst>
      <p:ext uri="{BB962C8B-B14F-4D97-AF65-F5344CB8AC3E}">
        <p14:creationId xmlns:p14="http://schemas.microsoft.com/office/powerpoint/2010/main" val="35539675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2E03FDEA-F6E8-4B31-B180-0F9C0729564D}" type="slidenum">
              <a:rPr lang="en-GB" smtClean="0"/>
              <a:pPr/>
              <a:t>2</a:t>
            </a:fld>
            <a:endParaRPr lang="en-GB" smtClean="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7488" y="1484313"/>
            <a:ext cx="1960562" cy="5373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1484313"/>
            <a:ext cx="5730875" cy="5373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1484313"/>
            <a:ext cx="77724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755650" y="2743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18050" y="2743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5650" y="2743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8050" y="2743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pic>
        <p:nvPicPr>
          <p:cNvPr id="1026" name="Picture 20" descr="estyn_powerpoint_01"/>
          <p:cNvPicPr>
            <a:picLocks noChangeAspect="1" noChangeArrowheads="1"/>
          </p:cNvPicPr>
          <p:nvPr userDrawn="1"/>
        </p:nvPicPr>
        <p:blipFill>
          <a:blip r:embed="rId14" cstate="print"/>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84213" y="14843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text styles</a:t>
            </a:r>
          </a:p>
        </p:txBody>
      </p:sp>
      <p:sp>
        <p:nvSpPr>
          <p:cNvPr id="1028" name="Rectangle 3"/>
          <p:cNvSpPr>
            <a:spLocks noGrp="1" noChangeArrowheads="1"/>
          </p:cNvSpPr>
          <p:nvPr>
            <p:ph type="body" idx="1"/>
          </p:nvPr>
        </p:nvSpPr>
        <p:spPr bwMode="auto">
          <a:xfrm>
            <a:off x="755650" y="2743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 id="2147483660" r:id="rId12"/>
  </p:sldLayoutIdLst>
  <p:txStyles>
    <p:titleStyle>
      <a:lvl1pPr algn="ctr" rtl="0" eaLnBrk="0" fontAlgn="base" hangingPunct="0">
        <a:spcBef>
          <a:spcPct val="0"/>
        </a:spcBef>
        <a:spcAft>
          <a:spcPct val="0"/>
        </a:spcAft>
        <a:defRPr sz="4400">
          <a:solidFill>
            <a:srgbClr val="D60134"/>
          </a:solidFill>
          <a:latin typeface="+mj-lt"/>
          <a:ea typeface="+mj-ea"/>
          <a:cs typeface="+mj-cs"/>
        </a:defRPr>
      </a:lvl1pPr>
      <a:lvl2pPr algn="ctr" rtl="0" eaLnBrk="0" fontAlgn="base" hangingPunct="0">
        <a:spcBef>
          <a:spcPct val="0"/>
        </a:spcBef>
        <a:spcAft>
          <a:spcPct val="0"/>
        </a:spcAft>
        <a:defRPr sz="4400">
          <a:solidFill>
            <a:srgbClr val="D60134"/>
          </a:solidFill>
          <a:latin typeface="Arial" charset="0"/>
        </a:defRPr>
      </a:lvl2pPr>
      <a:lvl3pPr algn="ctr" rtl="0" eaLnBrk="0" fontAlgn="base" hangingPunct="0">
        <a:spcBef>
          <a:spcPct val="0"/>
        </a:spcBef>
        <a:spcAft>
          <a:spcPct val="0"/>
        </a:spcAft>
        <a:defRPr sz="4400">
          <a:solidFill>
            <a:srgbClr val="D60134"/>
          </a:solidFill>
          <a:latin typeface="Arial" charset="0"/>
        </a:defRPr>
      </a:lvl3pPr>
      <a:lvl4pPr algn="ctr" rtl="0" eaLnBrk="0" fontAlgn="base" hangingPunct="0">
        <a:spcBef>
          <a:spcPct val="0"/>
        </a:spcBef>
        <a:spcAft>
          <a:spcPct val="0"/>
        </a:spcAft>
        <a:defRPr sz="4400">
          <a:solidFill>
            <a:srgbClr val="D60134"/>
          </a:solidFill>
          <a:latin typeface="Arial" charset="0"/>
        </a:defRPr>
      </a:lvl4pPr>
      <a:lvl5pPr algn="ctr" rtl="0" eaLnBrk="0" fontAlgn="base" hangingPunct="0">
        <a:spcBef>
          <a:spcPct val="0"/>
        </a:spcBef>
        <a:spcAft>
          <a:spcPct val="0"/>
        </a:spcAft>
        <a:defRPr sz="4400">
          <a:solidFill>
            <a:srgbClr val="D60134"/>
          </a:solidFill>
          <a:latin typeface="Arial" charset="0"/>
        </a:defRPr>
      </a:lvl5pPr>
      <a:lvl6pPr marL="457200" algn="ctr" rtl="0" fontAlgn="base">
        <a:spcBef>
          <a:spcPct val="0"/>
        </a:spcBef>
        <a:spcAft>
          <a:spcPct val="0"/>
        </a:spcAft>
        <a:defRPr sz="4400">
          <a:solidFill>
            <a:srgbClr val="D60134"/>
          </a:solidFill>
          <a:latin typeface="Arial" charset="0"/>
        </a:defRPr>
      </a:lvl6pPr>
      <a:lvl7pPr marL="914400" algn="ctr" rtl="0" fontAlgn="base">
        <a:spcBef>
          <a:spcPct val="0"/>
        </a:spcBef>
        <a:spcAft>
          <a:spcPct val="0"/>
        </a:spcAft>
        <a:defRPr sz="4400">
          <a:solidFill>
            <a:srgbClr val="D60134"/>
          </a:solidFill>
          <a:latin typeface="Arial" charset="0"/>
        </a:defRPr>
      </a:lvl7pPr>
      <a:lvl8pPr marL="1371600" algn="ctr" rtl="0" fontAlgn="base">
        <a:spcBef>
          <a:spcPct val="0"/>
        </a:spcBef>
        <a:spcAft>
          <a:spcPct val="0"/>
        </a:spcAft>
        <a:defRPr sz="4400">
          <a:solidFill>
            <a:srgbClr val="D60134"/>
          </a:solidFill>
          <a:latin typeface="Arial" charset="0"/>
        </a:defRPr>
      </a:lvl8pPr>
      <a:lvl9pPr marL="1828800" algn="ctr" rtl="0" fontAlgn="base">
        <a:spcBef>
          <a:spcPct val="0"/>
        </a:spcBef>
        <a:spcAft>
          <a:spcPct val="0"/>
        </a:spcAft>
        <a:defRPr sz="4400">
          <a:solidFill>
            <a:srgbClr val="D60134"/>
          </a:solidFill>
          <a:latin typeface="Arial" charset="0"/>
        </a:defRPr>
      </a:lvl9pPr>
    </p:titleStyle>
    <p:bodyStyle>
      <a:lvl1pPr marL="342900" indent="-342900" algn="l" rtl="0" eaLnBrk="0" fontAlgn="base" hangingPunct="0">
        <a:spcBef>
          <a:spcPct val="20000"/>
        </a:spcBef>
        <a:spcAft>
          <a:spcPct val="0"/>
        </a:spcAft>
        <a:buChar char="•"/>
        <a:defRPr sz="32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800">
          <a:solidFill>
            <a:srgbClr val="015284"/>
          </a:solidFill>
          <a:latin typeface="+mn-lt"/>
        </a:defRPr>
      </a:lvl2pPr>
      <a:lvl3pPr marL="1143000" indent="-228600" algn="l" rtl="0" eaLnBrk="0" fontAlgn="base" hangingPunct="0">
        <a:spcBef>
          <a:spcPct val="20000"/>
        </a:spcBef>
        <a:spcAft>
          <a:spcPct val="0"/>
        </a:spcAft>
        <a:buChar char="•"/>
        <a:defRPr sz="2400">
          <a:solidFill>
            <a:srgbClr val="015284"/>
          </a:solidFill>
          <a:latin typeface="+mn-lt"/>
        </a:defRPr>
      </a:lvl3pPr>
      <a:lvl4pPr marL="1600200" indent="-228600" algn="l" rtl="0" eaLnBrk="0" fontAlgn="base" hangingPunct="0">
        <a:spcBef>
          <a:spcPct val="20000"/>
        </a:spcBef>
        <a:spcAft>
          <a:spcPct val="0"/>
        </a:spcAft>
        <a:buChar char="–"/>
        <a:defRPr sz="2000">
          <a:solidFill>
            <a:srgbClr val="015284"/>
          </a:solidFill>
          <a:latin typeface="+mn-lt"/>
        </a:defRPr>
      </a:lvl4pPr>
      <a:lvl5pPr marL="2057400" indent="-228600" algn="l" rtl="0" eaLnBrk="0" fontAlgn="base" hangingPunct="0">
        <a:spcBef>
          <a:spcPct val="20000"/>
        </a:spcBef>
        <a:spcAft>
          <a:spcPct val="0"/>
        </a:spcAft>
        <a:buChar char="»"/>
        <a:defRPr sz="2000">
          <a:solidFill>
            <a:srgbClr val="015284"/>
          </a:solidFill>
          <a:latin typeface="+mn-lt"/>
        </a:defRPr>
      </a:lvl5pPr>
      <a:lvl6pPr marL="2514600" indent="-228600" algn="l" rtl="0" fontAlgn="base">
        <a:spcBef>
          <a:spcPct val="20000"/>
        </a:spcBef>
        <a:spcAft>
          <a:spcPct val="0"/>
        </a:spcAft>
        <a:buChar char="»"/>
        <a:defRPr sz="2000">
          <a:solidFill>
            <a:srgbClr val="015284"/>
          </a:solidFill>
          <a:latin typeface="+mn-lt"/>
        </a:defRPr>
      </a:lvl6pPr>
      <a:lvl7pPr marL="2971800" indent="-228600" algn="l" rtl="0" fontAlgn="base">
        <a:spcBef>
          <a:spcPct val="20000"/>
        </a:spcBef>
        <a:spcAft>
          <a:spcPct val="0"/>
        </a:spcAft>
        <a:buChar char="»"/>
        <a:defRPr sz="2000">
          <a:solidFill>
            <a:srgbClr val="015284"/>
          </a:solidFill>
          <a:latin typeface="+mn-lt"/>
        </a:defRPr>
      </a:lvl7pPr>
      <a:lvl8pPr marL="3429000" indent="-228600" algn="l" rtl="0" fontAlgn="base">
        <a:spcBef>
          <a:spcPct val="20000"/>
        </a:spcBef>
        <a:spcAft>
          <a:spcPct val="0"/>
        </a:spcAft>
        <a:buChar char="»"/>
        <a:defRPr sz="2000">
          <a:solidFill>
            <a:srgbClr val="015284"/>
          </a:solidFill>
          <a:latin typeface="+mn-lt"/>
        </a:defRPr>
      </a:lvl8pPr>
      <a:lvl9pPr marL="3886200" indent="-228600" algn="l" rtl="0" fontAlgn="base">
        <a:spcBef>
          <a:spcPct val="20000"/>
        </a:spcBef>
        <a:spcAft>
          <a:spcPct val="0"/>
        </a:spcAft>
        <a:buChar char="»"/>
        <a:defRPr sz="2000">
          <a:solidFill>
            <a:srgbClr val="01528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29ABE1">
            <a:alpha val="77000"/>
          </a:srgbClr>
        </a:solidFill>
        <a:effectLst/>
      </p:bgPr>
    </p:bg>
    <p:spTree>
      <p:nvGrpSpPr>
        <p:cNvPr id="1" name=""/>
        <p:cNvGrpSpPr/>
        <p:nvPr/>
      </p:nvGrpSpPr>
      <p:grpSpPr>
        <a:xfrm>
          <a:off x="0" y="0"/>
          <a:ext cx="0" cy="0"/>
          <a:chOff x="0" y="0"/>
          <a:chExt cx="0" cy="0"/>
        </a:xfrm>
      </p:grpSpPr>
      <p:sp>
        <p:nvSpPr>
          <p:cNvPr id="3" name="Rectangle 2"/>
          <p:cNvSpPr/>
          <p:nvPr/>
        </p:nvSpPr>
        <p:spPr bwMode="auto">
          <a:xfrm>
            <a:off x="0" y="1988840"/>
            <a:ext cx="9144000" cy="338437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4400" b="0" i="0" u="none" strike="noStrike" cap="none" normalizeH="0" baseline="0" smtClean="0">
              <a:ln>
                <a:noFill/>
              </a:ln>
              <a:solidFill>
                <a:schemeClr val="accent2"/>
              </a:solidFill>
              <a:effectLst/>
              <a:latin typeface="Arial" charset="0"/>
            </a:endParaRPr>
          </a:p>
        </p:txBody>
      </p:sp>
      <p:sp>
        <p:nvSpPr>
          <p:cNvPr id="5" name="Title 6"/>
          <p:cNvSpPr>
            <a:spLocks noGrp="1"/>
          </p:cNvSpPr>
          <p:nvPr>
            <p:ph type="title"/>
          </p:nvPr>
        </p:nvSpPr>
        <p:spPr>
          <a:xfrm>
            <a:off x="395536" y="2564904"/>
            <a:ext cx="8424936" cy="2952328"/>
          </a:xfrm>
        </p:spPr>
        <p:txBody>
          <a:bodyPr/>
          <a:lstStyle/>
          <a:p>
            <a:pPr algn="l">
              <a:lnSpc>
                <a:spcPct val="115000"/>
              </a:lnSpc>
              <a:spcAft>
                <a:spcPts val="0"/>
              </a:spcAft>
            </a:pPr>
            <a:r>
              <a:rPr lang="en-GB" sz="3600" b="1" dirty="0" smtClean="0">
                <a:solidFill>
                  <a:srgbClr val="0070BB"/>
                </a:solidFill>
                <a:latin typeface="Arial" panose="020B0604020202020204" pitchFamily="34" charset="0"/>
                <a:ea typeface="Times New Roman"/>
                <a:cs typeface="Arial" panose="020B0604020202020204" pitchFamily="34" charset="0"/>
              </a:rPr>
              <a:t>Promoting good practice in tackling poverty and disadvantage </a:t>
            </a:r>
            <a:r>
              <a:rPr lang="en-GB" sz="3200" b="1" dirty="0" smtClean="0">
                <a:latin typeface="Arial" panose="020B0604020202020204" pitchFamily="34" charset="0"/>
                <a:ea typeface="Times New Roman"/>
                <a:cs typeface="Arial" panose="020B0604020202020204" pitchFamily="34" charset="0"/>
              </a:rPr>
              <a:t/>
            </a:r>
            <a:br>
              <a:rPr lang="en-GB" sz="3200" b="1" dirty="0" smtClean="0">
                <a:latin typeface="Arial" panose="020B0604020202020204" pitchFamily="34" charset="0"/>
                <a:ea typeface="Times New Roman"/>
                <a:cs typeface="Arial" panose="020B0604020202020204" pitchFamily="34" charset="0"/>
              </a:rPr>
            </a:br>
            <a:r>
              <a:rPr lang="en-GB" sz="3600" b="1" dirty="0" smtClean="0">
                <a:latin typeface="Arial" panose="020B0604020202020204" pitchFamily="34" charset="0"/>
                <a:ea typeface="Times New Roman"/>
                <a:cs typeface="Arial" panose="020B0604020202020204" pitchFamily="34" charset="0"/>
              </a:rPr>
              <a:t/>
            </a:r>
            <a:br>
              <a:rPr lang="en-GB" sz="3600" b="1" dirty="0" smtClean="0">
                <a:latin typeface="Arial" panose="020B0604020202020204" pitchFamily="34" charset="0"/>
                <a:ea typeface="Times New Roman"/>
                <a:cs typeface="Arial" panose="020B0604020202020204" pitchFamily="34" charset="0"/>
              </a:rPr>
            </a:br>
            <a:r>
              <a:rPr lang="en-GB" sz="3200" b="1" dirty="0" smtClean="0">
                <a:solidFill>
                  <a:schemeClr val="tx1">
                    <a:lumMod val="65000"/>
                    <a:lumOff val="35000"/>
                  </a:schemeClr>
                </a:solidFill>
                <a:latin typeface="Arial" panose="020B0604020202020204" pitchFamily="34" charset="0"/>
                <a:ea typeface="Times New Roman"/>
                <a:cs typeface="Arial" panose="020B0604020202020204" pitchFamily="34" charset="0"/>
              </a:rPr>
              <a:t>INSET materials for </a:t>
            </a:r>
            <a:r>
              <a:rPr lang="en-GB" sz="3200" b="1" dirty="0" smtClean="0">
                <a:solidFill>
                  <a:schemeClr val="tx1">
                    <a:lumMod val="65000"/>
                    <a:lumOff val="35000"/>
                  </a:schemeClr>
                </a:solidFill>
                <a:latin typeface="Arial" panose="020B0604020202020204" pitchFamily="34" charset="0"/>
                <a:ea typeface="Times New Roman"/>
                <a:cs typeface="Arial" panose="020B0604020202020204" pitchFamily="34" charset="0"/>
              </a:rPr>
              <a:t>secondary </a:t>
            </a:r>
            <a:r>
              <a:rPr lang="en-GB" sz="3200" b="1" dirty="0" smtClean="0">
                <a:solidFill>
                  <a:schemeClr val="tx1">
                    <a:lumMod val="65000"/>
                    <a:lumOff val="35000"/>
                  </a:schemeClr>
                </a:solidFill>
                <a:latin typeface="Arial" panose="020B0604020202020204" pitchFamily="34" charset="0"/>
                <a:ea typeface="Times New Roman"/>
                <a:cs typeface="Arial" panose="020B0604020202020204" pitchFamily="34" charset="0"/>
              </a:rPr>
              <a:t>schools</a:t>
            </a:r>
            <a:r>
              <a:rPr lang="en-GB" sz="4000" b="1" dirty="0" smtClean="0">
                <a:solidFill>
                  <a:srgbClr val="0070C0"/>
                </a:solidFill>
                <a:latin typeface="Arial" panose="020B0604020202020204" pitchFamily="34" charset="0"/>
                <a:cs typeface="Arial" panose="020B0604020202020204" pitchFamily="34" charset="0"/>
              </a:rPr>
              <a:t/>
            </a:r>
            <a:br>
              <a:rPr lang="en-GB" sz="4000" b="1" dirty="0" smtClean="0">
                <a:solidFill>
                  <a:srgbClr val="0070C0"/>
                </a:solidFill>
                <a:latin typeface="Arial" panose="020B0604020202020204" pitchFamily="34" charset="0"/>
                <a:cs typeface="Arial" panose="020B0604020202020204" pitchFamily="34" charset="0"/>
              </a:rPr>
            </a:br>
            <a:endParaRPr lang="en-US" sz="4000" dirty="0">
              <a:solidFill>
                <a:srgbClr val="0070C0"/>
              </a:solidFill>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3153" y="249529"/>
            <a:ext cx="1872208" cy="1348934"/>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64513" y="269112"/>
            <a:ext cx="3619980" cy="1369024"/>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72345" y="5949280"/>
            <a:ext cx="3971655" cy="117003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1412776"/>
            <a:ext cx="7772400" cy="5445224"/>
          </a:xfrm>
        </p:spPr>
        <p:txBody>
          <a:bodyPr/>
          <a:lstStyle/>
          <a:p>
            <a:pPr marL="0" indent="0">
              <a:buNone/>
            </a:pPr>
            <a:r>
              <a:rPr lang="en-GB" sz="2400" b="1" dirty="0" smtClean="0">
                <a:solidFill>
                  <a:srgbClr val="FF0000"/>
                </a:solidFill>
              </a:rPr>
              <a:t>Slide 7:  The </a:t>
            </a:r>
            <a:r>
              <a:rPr lang="en-GB" sz="2400" b="1" dirty="0">
                <a:solidFill>
                  <a:srgbClr val="FF0000"/>
                </a:solidFill>
              </a:rPr>
              <a:t>school’s current priorities for tackling disadvantage include:</a:t>
            </a:r>
          </a:p>
          <a:p>
            <a:pPr marL="0" indent="0">
              <a:buNone/>
            </a:pPr>
            <a:endParaRPr lang="en-GB" sz="2400" dirty="0"/>
          </a:p>
          <a:p>
            <a:pPr marL="622300" indent="-444500">
              <a:buNone/>
            </a:pPr>
            <a:r>
              <a:rPr lang="en-GB" sz="2400" dirty="0"/>
              <a:t>•	…</a:t>
            </a:r>
          </a:p>
          <a:p>
            <a:pPr marL="622300" indent="-444500">
              <a:buNone/>
            </a:pPr>
            <a:r>
              <a:rPr lang="en-GB" sz="2400" dirty="0"/>
              <a:t>•	…</a:t>
            </a:r>
          </a:p>
          <a:p>
            <a:pPr marL="622300" indent="-444500">
              <a:buNone/>
            </a:pPr>
            <a:r>
              <a:rPr lang="en-GB" sz="2400" dirty="0"/>
              <a:t>•	…</a:t>
            </a:r>
          </a:p>
          <a:p>
            <a:pPr marL="622300" indent="-444500">
              <a:buNone/>
            </a:pPr>
            <a:r>
              <a:rPr lang="en-GB" sz="2400" dirty="0"/>
              <a:t>•	…</a:t>
            </a:r>
          </a:p>
          <a:p>
            <a:pPr marL="0" indent="0">
              <a:buNone/>
            </a:pPr>
            <a:endParaRPr lang="en-GB" sz="2400" dirty="0"/>
          </a:p>
          <a:p>
            <a:pPr marL="0" indent="0">
              <a:buNone/>
            </a:pPr>
            <a:r>
              <a:rPr lang="en-GB" sz="2400" i="1" dirty="0">
                <a:solidFill>
                  <a:srgbClr val="FF0000"/>
                </a:solidFill>
              </a:rPr>
              <a:t>(You should complete this slide with information taken from the school improvement plan.)</a:t>
            </a:r>
          </a:p>
          <a:p>
            <a:pPr marL="0" indent="0">
              <a:buNone/>
            </a:pPr>
            <a:endParaRPr lang="en-GB" dirty="0"/>
          </a:p>
        </p:txBody>
      </p:sp>
    </p:spTree>
    <p:extLst>
      <p:ext uri="{BB962C8B-B14F-4D97-AF65-F5344CB8AC3E}">
        <p14:creationId xmlns:p14="http://schemas.microsoft.com/office/powerpoint/2010/main" val="37184669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1628800"/>
            <a:ext cx="7772400" cy="5229200"/>
          </a:xfrm>
        </p:spPr>
        <p:txBody>
          <a:bodyPr/>
          <a:lstStyle/>
          <a:p>
            <a:pPr marL="0" indent="0">
              <a:buNone/>
            </a:pPr>
            <a:endParaRPr lang="en-GB" dirty="0" smtClean="0"/>
          </a:p>
          <a:p>
            <a:pPr marL="0" indent="0">
              <a:buNone/>
            </a:pPr>
            <a:endParaRPr lang="en-GB" dirty="0"/>
          </a:p>
          <a:p>
            <a:pPr marL="0" indent="0" algn="ctr">
              <a:buNone/>
            </a:pPr>
            <a:r>
              <a:rPr lang="en-GB" b="1" dirty="0" smtClean="0"/>
              <a:t>Part </a:t>
            </a:r>
            <a:r>
              <a:rPr lang="en-GB" b="1" dirty="0"/>
              <a:t>2:  How well are our disadvantaged pupils achieving?</a:t>
            </a:r>
          </a:p>
        </p:txBody>
      </p:sp>
    </p:spTree>
    <p:extLst>
      <p:ext uri="{BB962C8B-B14F-4D97-AF65-F5344CB8AC3E}">
        <p14:creationId xmlns:p14="http://schemas.microsoft.com/office/powerpoint/2010/main" val="10819172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1052736"/>
            <a:ext cx="7772400" cy="5805264"/>
          </a:xfrm>
        </p:spPr>
        <p:txBody>
          <a:bodyPr/>
          <a:lstStyle/>
          <a:p>
            <a:pPr marL="0" indent="0">
              <a:buNone/>
            </a:pPr>
            <a:r>
              <a:rPr lang="en-GB" sz="2400" b="1" dirty="0">
                <a:solidFill>
                  <a:srgbClr val="FF0000"/>
                </a:solidFill>
              </a:rPr>
              <a:t>Revision of Part 1 </a:t>
            </a:r>
          </a:p>
          <a:p>
            <a:pPr marL="0" indent="0">
              <a:buNone/>
            </a:pPr>
            <a:endParaRPr lang="en-GB" sz="1000" dirty="0"/>
          </a:p>
          <a:p>
            <a:pPr marL="0" indent="0">
              <a:buNone/>
            </a:pPr>
            <a:r>
              <a:rPr lang="en-GB" sz="2400" dirty="0">
                <a:solidFill>
                  <a:srgbClr val="FF0000"/>
                </a:solidFill>
              </a:rPr>
              <a:t>How have we defined disadvantaged pupils?</a:t>
            </a:r>
          </a:p>
          <a:p>
            <a:pPr marL="0" indent="0">
              <a:buNone/>
            </a:pPr>
            <a:endParaRPr lang="en-GB" sz="1000" dirty="0"/>
          </a:p>
          <a:p>
            <a:pPr marL="0" indent="0">
              <a:buNone/>
            </a:pPr>
            <a:r>
              <a:rPr lang="en-GB" sz="2400" dirty="0"/>
              <a:t>It is important to have a broad range of criteria for identifying disadvantaged pupils.  Disadvantaged pupils include:</a:t>
            </a:r>
          </a:p>
          <a:p>
            <a:pPr marL="0" indent="0">
              <a:buNone/>
            </a:pPr>
            <a:endParaRPr lang="en-GB" sz="1000" dirty="0"/>
          </a:p>
          <a:p>
            <a:pPr marL="622300" indent="-355600">
              <a:buNone/>
            </a:pPr>
            <a:r>
              <a:rPr lang="en-GB" sz="2400" dirty="0"/>
              <a:t>•	those entitled to free school meals;</a:t>
            </a:r>
          </a:p>
          <a:p>
            <a:pPr marL="622300" indent="-355600">
              <a:buNone/>
            </a:pPr>
            <a:r>
              <a:rPr lang="en-GB" sz="2400" dirty="0"/>
              <a:t>•	those from minority groups;</a:t>
            </a:r>
          </a:p>
          <a:p>
            <a:pPr marL="622300" indent="-355600">
              <a:buNone/>
            </a:pPr>
            <a:r>
              <a:rPr lang="en-GB" sz="2400" dirty="0"/>
              <a:t>•	those in families on low income;</a:t>
            </a:r>
          </a:p>
          <a:p>
            <a:pPr marL="622300" indent="-355600">
              <a:buNone/>
            </a:pPr>
            <a:r>
              <a:rPr lang="en-GB" sz="2400" dirty="0"/>
              <a:t>•	looked-after children; and </a:t>
            </a:r>
          </a:p>
          <a:p>
            <a:pPr marL="622300" indent="-355600">
              <a:buNone/>
            </a:pPr>
            <a:r>
              <a:rPr lang="en-GB" sz="2400" dirty="0"/>
              <a:t>•	traveller children.</a:t>
            </a:r>
          </a:p>
          <a:p>
            <a:pPr marL="0" indent="0">
              <a:buNone/>
            </a:pPr>
            <a:endParaRPr lang="en-GB" dirty="0"/>
          </a:p>
        </p:txBody>
      </p:sp>
    </p:spTree>
    <p:extLst>
      <p:ext uri="{BB962C8B-B14F-4D97-AF65-F5344CB8AC3E}">
        <p14:creationId xmlns:p14="http://schemas.microsoft.com/office/powerpoint/2010/main" val="10037895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620688"/>
            <a:ext cx="7772400" cy="6237312"/>
          </a:xfrm>
        </p:spPr>
        <p:txBody>
          <a:bodyPr/>
          <a:lstStyle/>
          <a:p>
            <a:pPr marL="0" indent="0">
              <a:buNone/>
            </a:pPr>
            <a:r>
              <a:rPr lang="en-GB" sz="2400" b="1" dirty="0" smtClean="0">
                <a:solidFill>
                  <a:srgbClr val="FF0000"/>
                </a:solidFill>
              </a:rPr>
              <a:t>Revision of Part 1</a:t>
            </a:r>
          </a:p>
          <a:p>
            <a:pPr marL="0" indent="0">
              <a:buNone/>
            </a:pPr>
            <a:endParaRPr lang="en-GB" sz="1000" dirty="0"/>
          </a:p>
          <a:p>
            <a:pPr marL="0" indent="0">
              <a:buNone/>
            </a:pPr>
            <a:r>
              <a:rPr lang="en-GB" sz="1800" dirty="0" smtClean="0">
                <a:solidFill>
                  <a:srgbClr val="FF0000"/>
                </a:solidFill>
              </a:rPr>
              <a:t>What </a:t>
            </a:r>
            <a:r>
              <a:rPr lang="en-GB" sz="1800" dirty="0">
                <a:solidFill>
                  <a:srgbClr val="FF0000"/>
                </a:solidFill>
              </a:rPr>
              <a:t>do we know about the effects of poverty and disadvantage?</a:t>
            </a:r>
          </a:p>
          <a:p>
            <a:pPr marL="0" indent="0">
              <a:buNone/>
            </a:pPr>
            <a:endParaRPr lang="en-GB" sz="1000" dirty="0"/>
          </a:p>
          <a:p>
            <a:pPr marL="0" indent="0">
              <a:buNone/>
            </a:pPr>
            <a:r>
              <a:rPr lang="en-GB" sz="1700" dirty="0"/>
              <a:t>Disadvantaged pupils are more likely to lack ambition and self-esteem, and to have behavioural problems and difficulty relating to their peers.</a:t>
            </a:r>
          </a:p>
          <a:p>
            <a:pPr marL="0" indent="0">
              <a:buNone/>
            </a:pPr>
            <a:endParaRPr lang="en-GB" sz="1000" dirty="0"/>
          </a:p>
          <a:p>
            <a:pPr marL="0" indent="0">
              <a:buNone/>
            </a:pPr>
            <a:r>
              <a:rPr lang="en-GB" sz="1700" dirty="0"/>
              <a:t>Disadvantaged pupils are more likely to see the curriculum as irrelevant.</a:t>
            </a:r>
          </a:p>
          <a:p>
            <a:pPr marL="0" indent="0">
              <a:buNone/>
            </a:pPr>
            <a:endParaRPr lang="en-GB" sz="1000" dirty="0"/>
          </a:p>
          <a:p>
            <a:pPr marL="0" indent="0">
              <a:buNone/>
            </a:pPr>
            <a:r>
              <a:rPr lang="en-GB" sz="1700" dirty="0"/>
              <a:t>Pupils in disadvantaged schools have limited access to music, art and out-of-school activities that pupils in advantaged schools generally take for granted.</a:t>
            </a:r>
          </a:p>
          <a:p>
            <a:pPr marL="0" indent="0">
              <a:buNone/>
            </a:pPr>
            <a:endParaRPr lang="en-GB" sz="1000" dirty="0"/>
          </a:p>
          <a:p>
            <a:pPr marL="0" indent="0">
              <a:buNone/>
            </a:pPr>
            <a:r>
              <a:rPr lang="en-GB" sz="1700" dirty="0"/>
              <a:t>Pupils from disadvantaged backgrounds are more likely to have a poor attendance record and are often less likely to accept the school culture</a:t>
            </a:r>
            <a:r>
              <a:rPr lang="en-GB" sz="1700" dirty="0" smtClean="0"/>
              <a:t>.</a:t>
            </a:r>
          </a:p>
          <a:p>
            <a:pPr marL="0" indent="0">
              <a:buNone/>
            </a:pPr>
            <a:endParaRPr lang="en-GB" sz="1000" dirty="0"/>
          </a:p>
          <a:p>
            <a:pPr marL="0" indent="0">
              <a:buNone/>
            </a:pPr>
            <a:r>
              <a:rPr lang="en-GB" sz="1700" dirty="0"/>
              <a:t>Pupils from disadvantaged backgrounds are more likely to be not in employment, education or training.  They are also are more likely to have a child in their teenage years.</a:t>
            </a:r>
          </a:p>
          <a:p>
            <a:pPr marL="0" indent="0">
              <a:buNone/>
            </a:pPr>
            <a:endParaRPr lang="en-GB" sz="1000" dirty="0"/>
          </a:p>
          <a:p>
            <a:pPr marL="0" indent="0">
              <a:buNone/>
            </a:pPr>
            <a:r>
              <a:rPr lang="en-GB" sz="1700" dirty="0"/>
              <a:t>Pupils from disadvantaged backgrounds are more likely to have parents who are less involved in their children’s education and have a negative perception and experience of school and education. </a:t>
            </a:r>
          </a:p>
        </p:txBody>
      </p:sp>
    </p:spTree>
    <p:extLst>
      <p:ext uri="{BB962C8B-B14F-4D97-AF65-F5344CB8AC3E}">
        <p14:creationId xmlns:p14="http://schemas.microsoft.com/office/powerpoint/2010/main" val="33497997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1268760"/>
            <a:ext cx="7772400" cy="5589240"/>
          </a:xfrm>
        </p:spPr>
        <p:txBody>
          <a:bodyPr/>
          <a:lstStyle/>
          <a:p>
            <a:pPr marL="0" indent="0">
              <a:buNone/>
            </a:pPr>
            <a:r>
              <a:rPr lang="en-GB" sz="2000" b="1" dirty="0" smtClean="0">
                <a:solidFill>
                  <a:srgbClr val="FF0000"/>
                </a:solidFill>
              </a:rPr>
              <a:t>Slide 1:  Objectives </a:t>
            </a:r>
            <a:r>
              <a:rPr lang="en-GB" sz="2000" b="1" dirty="0">
                <a:solidFill>
                  <a:srgbClr val="FF0000"/>
                </a:solidFill>
              </a:rPr>
              <a:t>for participants:	</a:t>
            </a:r>
            <a:r>
              <a:rPr lang="en-GB" sz="2000" b="1" dirty="0"/>
              <a:t>	</a:t>
            </a:r>
            <a:endParaRPr lang="en-GB" sz="2000" dirty="0"/>
          </a:p>
          <a:p>
            <a:pPr marL="0" indent="0">
              <a:buNone/>
            </a:pPr>
            <a:r>
              <a:rPr lang="en-GB" sz="1000" dirty="0"/>
              <a:t> </a:t>
            </a:r>
          </a:p>
          <a:p>
            <a:pPr marL="0" indent="0">
              <a:buNone/>
            </a:pPr>
            <a:r>
              <a:rPr lang="en-GB" sz="2000" dirty="0">
                <a:solidFill>
                  <a:srgbClr val="002060"/>
                </a:solidFill>
              </a:rPr>
              <a:t>By the end of this session, participants will have</a:t>
            </a:r>
            <a:r>
              <a:rPr lang="en-GB" sz="2000" dirty="0" smtClean="0">
                <a:solidFill>
                  <a:srgbClr val="002060"/>
                </a:solidFill>
              </a:rPr>
              <a:t>:</a:t>
            </a:r>
            <a:r>
              <a:rPr lang="en-GB" sz="2000" dirty="0"/>
              <a:t> </a:t>
            </a:r>
            <a:endParaRPr lang="en-GB" sz="2000" dirty="0" smtClean="0"/>
          </a:p>
          <a:p>
            <a:pPr marL="533400" lvl="3" indent="-266700"/>
            <a:r>
              <a:rPr lang="en-GB" dirty="0" smtClean="0"/>
              <a:t>explored a range of national and local data on the performance of disadvantaged pupils; and</a:t>
            </a:r>
          </a:p>
          <a:p>
            <a:pPr marL="533400" lvl="3" indent="-266700"/>
            <a:r>
              <a:rPr lang="en-GB" dirty="0" smtClean="0"/>
              <a:t>considered </a:t>
            </a:r>
            <a:r>
              <a:rPr lang="en-GB" dirty="0"/>
              <a:t>the performance of disadvantaged pupils in the school at key stage 3 and key stage 4.</a:t>
            </a:r>
          </a:p>
          <a:p>
            <a:pPr marL="0" indent="0">
              <a:buNone/>
            </a:pPr>
            <a:r>
              <a:rPr lang="en-GB" sz="1000" b="1" dirty="0"/>
              <a:t> </a:t>
            </a:r>
            <a:endParaRPr lang="en-GB" sz="1000" dirty="0"/>
          </a:p>
          <a:p>
            <a:pPr marL="0" indent="0">
              <a:buNone/>
            </a:pPr>
            <a:r>
              <a:rPr lang="en-GB" sz="2000" b="1" dirty="0">
                <a:solidFill>
                  <a:srgbClr val="FF0000"/>
                </a:solidFill>
              </a:rPr>
              <a:t>Outcomes for participants:</a:t>
            </a:r>
            <a:endParaRPr lang="en-GB" sz="2000" dirty="0">
              <a:solidFill>
                <a:srgbClr val="FF0000"/>
              </a:solidFill>
            </a:endParaRPr>
          </a:p>
          <a:p>
            <a:pPr marL="0" indent="0">
              <a:buNone/>
            </a:pPr>
            <a:r>
              <a:rPr lang="en-GB" sz="1000" dirty="0"/>
              <a:t> </a:t>
            </a:r>
          </a:p>
          <a:p>
            <a:pPr marL="0" indent="0">
              <a:buNone/>
            </a:pPr>
            <a:r>
              <a:rPr lang="en-GB" sz="2000" dirty="0"/>
              <a:t>By the</a:t>
            </a:r>
            <a:r>
              <a:rPr lang="en-GB" sz="2000" b="1" dirty="0"/>
              <a:t> </a:t>
            </a:r>
            <a:r>
              <a:rPr lang="en-GB" sz="2000" dirty="0"/>
              <a:t>end of this session, participants should</a:t>
            </a:r>
            <a:r>
              <a:rPr lang="en-GB" sz="2000" dirty="0" smtClean="0"/>
              <a:t>:</a:t>
            </a:r>
            <a:r>
              <a:rPr lang="en-GB" sz="2000" dirty="0"/>
              <a:t> </a:t>
            </a:r>
            <a:endParaRPr lang="en-GB" sz="2000" dirty="0" smtClean="0"/>
          </a:p>
          <a:p>
            <a:pPr marL="533400" lvl="3" indent="-266700"/>
            <a:r>
              <a:rPr lang="en-GB" dirty="0" smtClean="0"/>
              <a:t>know about the performance of disadvantaged pupils in Wales; and</a:t>
            </a:r>
          </a:p>
          <a:p>
            <a:pPr marL="533400" lvl="3" indent="-266700"/>
            <a:r>
              <a:rPr lang="en-GB" dirty="0" smtClean="0"/>
              <a:t>understand </a:t>
            </a:r>
            <a:r>
              <a:rPr lang="en-GB" dirty="0"/>
              <a:t>how well disadvantaged pupils are achieving in the school. </a:t>
            </a:r>
          </a:p>
          <a:p>
            <a:pPr marL="533400" indent="-266700">
              <a:buNone/>
            </a:pPr>
            <a:endParaRPr lang="en-GB" sz="2000" dirty="0"/>
          </a:p>
        </p:txBody>
      </p:sp>
    </p:spTree>
    <p:extLst>
      <p:ext uri="{BB962C8B-B14F-4D97-AF65-F5344CB8AC3E}">
        <p14:creationId xmlns:p14="http://schemas.microsoft.com/office/powerpoint/2010/main" val="20033815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548680"/>
            <a:ext cx="7772400" cy="6309320"/>
          </a:xfrm>
        </p:spPr>
        <p:txBody>
          <a:bodyPr/>
          <a:lstStyle/>
          <a:p>
            <a:pPr marL="0" indent="0">
              <a:buNone/>
            </a:pPr>
            <a:r>
              <a:rPr lang="en-GB" sz="1800" b="1" dirty="0" smtClean="0">
                <a:solidFill>
                  <a:srgbClr val="FF0000"/>
                </a:solidFill>
              </a:rPr>
              <a:t>Slide 2:  Key </a:t>
            </a:r>
            <a:r>
              <a:rPr lang="en-GB" sz="1800" b="1" dirty="0">
                <a:solidFill>
                  <a:srgbClr val="FF0000"/>
                </a:solidFill>
              </a:rPr>
              <a:t>results for disadvantaged pupils </a:t>
            </a:r>
            <a:endParaRPr lang="en-GB" sz="1800" b="1" dirty="0" smtClean="0">
              <a:solidFill>
                <a:srgbClr val="FF0000"/>
              </a:solidFill>
            </a:endParaRPr>
          </a:p>
          <a:p>
            <a:pPr marL="0" indent="0">
              <a:buNone/>
            </a:pPr>
            <a:r>
              <a:rPr lang="en-GB" sz="1800" b="1" dirty="0" smtClean="0">
                <a:solidFill>
                  <a:srgbClr val="FF0000"/>
                </a:solidFill>
              </a:rPr>
              <a:t>in </a:t>
            </a:r>
            <a:r>
              <a:rPr lang="en-GB" sz="1800" b="1" dirty="0">
                <a:solidFill>
                  <a:srgbClr val="FF0000"/>
                </a:solidFill>
              </a:rPr>
              <a:t>Wales </a:t>
            </a:r>
          </a:p>
          <a:p>
            <a:pPr marL="0" indent="0">
              <a:buNone/>
            </a:pPr>
            <a:endParaRPr lang="en-GB" sz="1000" dirty="0"/>
          </a:p>
          <a:p>
            <a:pPr marL="355600" indent="-266700">
              <a:buNone/>
            </a:pPr>
            <a:r>
              <a:rPr lang="en-GB" sz="1700" dirty="0"/>
              <a:t>•	</a:t>
            </a:r>
            <a:r>
              <a:rPr lang="en-GB" sz="1700" dirty="0" smtClean="0"/>
              <a:t>Overall</a:t>
            </a:r>
            <a:r>
              <a:rPr lang="en-GB" sz="1700" dirty="0"/>
              <a:t>, the performance of both FSM and non-FSM pupils has improved since 2005.  Looking at the core subject indicator, the gap in performance has generally narrowed over the last six years at key stage 3. </a:t>
            </a:r>
          </a:p>
          <a:p>
            <a:pPr marL="355600" indent="-266700">
              <a:buNone/>
            </a:pPr>
            <a:endParaRPr lang="en-GB" sz="1000" dirty="0"/>
          </a:p>
          <a:p>
            <a:pPr marL="355600" indent="-266700">
              <a:buNone/>
            </a:pPr>
            <a:r>
              <a:rPr lang="en-GB" sz="1700" dirty="0"/>
              <a:t>•	However, the performance of pupils entitled to FSM is lower than their non entitled counterparts at all key stages and in all performance measures.  The gap in performance increases as pupils get older. </a:t>
            </a:r>
          </a:p>
          <a:p>
            <a:pPr marL="355600" indent="-266700">
              <a:buNone/>
            </a:pPr>
            <a:endParaRPr lang="en-GB" sz="1000" dirty="0"/>
          </a:p>
          <a:p>
            <a:pPr marL="355600" indent="-266700">
              <a:buNone/>
            </a:pPr>
            <a:r>
              <a:rPr lang="en-GB" sz="1700" dirty="0"/>
              <a:t>•	In key stage 3, for individual subjects, the gap is widest in mathematics (23.1 percentage points) although historically it has been widest in English.  The gap is narrowest in Welsh (17.8 percentage points). </a:t>
            </a:r>
          </a:p>
          <a:p>
            <a:pPr marL="355600" indent="-266700">
              <a:buNone/>
            </a:pPr>
            <a:endParaRPr lang="en-GB" sz="1000" dirty="0"/>
          </a:p>
          <a:p>
            <a:pPr marL="355600" indent="-266700">
              <a:buNone/>
            </a:pPr>
            <a:r>
              <a:rPr lang="en-GB" sz="1700" dirty="0"/>
              <a:t>•	At key stage 4, the gap is now widest for the core subject indicator (32.1 percentage points) although historically it has been wider at the L2 threshold.  The gap is narrowest at the L1 threshold (10.6 percentage points).</a:t>
            </a:r>
          </a:p>
          <a:p>
            <a:pPr marL="355600" indent="-266700">
              <a:buNone/>
            </a:pPr>
            <a:endParaRPr lang="en-GB" sz="1000" dirty="0"/>
          </a:p>
          <a:p>
            <a:pPr marL="355600" indent="-266700">
              <a:buNone/>
            </a:pPr>
            <a:r>
              <a:rPr lang="en-GB" sz="1700" dirty="0"/>
              <a:t>•	There are ‘gaps’ in performance between learner groups such as looked-after children compared with all pupils: 10% attain the expected level in secondary school compared with 50% for all pupils.</a:t>
            </a:r>
          </a:p>
        </p:txBody>
      </p:sp>
    </p:spTree>
    <p:extLst>
      <p:ext uri="{BB962C8B-B14F-4D97-AF65-F5344CB8AC3E}">
        <p14:creationId xmlns:p14="http://schemas.microsoft.com/office/powerpoint/2010/main" val="21380138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836712"/>
            <a:ext cx="7772400" cy="6021288"/>
          </a:xfrm>
        </p:spPr>
        <p:txBody>
          <a:bodyPr/>
          <a:lstStyle/>
          <a:p>
            <a:pPr marL="0" indent="0">
              <a:buNone/>
            </a:pPr>
            <a:r>
              <a:rPr lang="en-GB" sz="2400" b="1" dirty="0" smtClean="0">
                <a:solidFill>
                  <a:srgbClr val="FF0000"/>
                </a:solidFill>
              </a:rPr>
              <a:t>Slide 3:  </a:t>
            </a:r>
            <a:r>
              <a:rPr lang="en-GB" sz="2400" b="1" dirty="0">
                <a:solidFill>
                  <a:srgbClr val="FF0000"/>
                </a:solidFill>
              </a:rPr>
              <a:t>Key results for </a:t>
            </a:r>
            <a:endParaRPr lang="en-GB" sz="2400" b="1" dirty="0" smtClean="0">
              <a:solidFill>
                <a:srgbClr val="FF0000"/>
              </a:solidFill>
            </a:endParaRPr>
          </a:p>
          <a:p>
            <a:pPr marL="0" indent="0">
              <a:buNone/>
            </a:pPr>
            <a:r>
              <a:rPr lang="en-GB" sz="2400" b="1" dirty="0" smtClean="0">
                <a:solidFill>
                  <a:srgbClr val="FF0000"/>
                </a:solidFill>
              </a:rPr>
              <a:t>disadvantaged </a:t>
            </a:r>
            <a:r>
              <a:rPr lang="en-GB" sz="2400" b="1" dirty="0">
                <a:solidFill>
                  <a:srgbClr val="FF0000"/>
                </a:solidFill>
              </a:rPr>
              <a:t>pupils in Wales in key stage </a:t>
            </a:r>
            <a:r>
              <a:rPr lang="en-GB" sz="2400" b="1" dirty="0" smtClean="0">
                <a:solidFill>
                  <a:srgbClr val="FF0000"/>
                </a:solidFill>
              </a:rPr>
              <a:t>3</a:t>
            </a:r>
          </a:p>
          <a:p>
            <a:pPr marL="0" indent="0">
              <a:buNone/>
            </a:pPr>
            <a:endParaRPr lang="en-GB" sz="1000" dirty="0"/>
          </a:p>
          <a:p>
            <a:pPr marL="0" indent="0">
              <a:buNone/>
            </a:pPr>
            <a:r>
              <a:rPr lang="en-GB" sz="1800" dirty="0"/>
              <a:t>Difference between CSI performance of FSM and non-FSM pupils at </a:t>
            </a:r>
            <a:r>
              <a:rPr lang="en-GB" sz="1800" dirty="0" smtClean="0"/>
              <a:t>key stage 3</a:t>
            </a:r>
            <a:r>
              <a:rPr lang="en-GB" sz="1800" dirty="0"/>
              <a:t>, 2008-2013 </a:t>
            </a:r>
            <a:endParaRPr lang="en-GB" sz="1000" dirty="0"/>
          </a:p>
          <a:p>
            <a:pPr marL="0" indent="0">
              <a:buNone/>
            </a:pPr>
            <a:endParaRPr lang="en-GB" dirty="0"/>
          </a:p>
        </p:txBody>
      </p:sp>
      <p:graphicFrame>
        <p:nvGraphicFramePr>
          <p:cNvPr id="4" name="Chart 3"/>
          <p:cNvGraphicFramePr/>
          <p:nvPr>
            <p:extLst>
              <p:ext uri="{D42A27DB-BD31-4B8C-83A1-F6EECF244321}">
                <p14:modId xmlns:p14="http://schemas.microsoft.com/office/powerpoint/2010/main" val="806021155"/>
              </p:ext>
            </p:extLst>
          </p:nvPr>
        </p:nvGraphicFramePr>
        <p:xfrm>
          <a:off x="827584" y="2564904"/>
          <a:ext cx="7344816" cy="38884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290286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764704"/>
            <a:ext cx="7772400" cy="5616624"/>
          </a:xfrm>
        </p:spPr>
        <p:txBody>
          <a:bodyPr/>
          <a:lstStyle/>
          <a:p>
            <a:pPr marL="0" indent="0">
              <a:buNone/>
            </a:pPr>
            <a:r>
              <a:rPr lang="en-GB" sz="2400" b="1" dirty="0" smtClean="0">
                <a:solidFill>
                  <a:srgbClr val="FF0000"/>
                </a:solidFill>
              </a:rPr>
              <a:t>Slide 4:  </a:t>
            </a:r>
            <a:r>
              <a:rPr lang="en-GB" sz="2400" b="1" dirty="0">
                <a:solidFill>
                  <a:srgbClr val="FF0000"/>
                </a:solidFill>
              </a:rPr>
              <a:t>Key results for </a:t>
            </a:r>
            <a:endParaRPr lang="en-GB" sz="2400" b="1" dirty="0" smtClean="0">
              <a:solidFill>
                <a:srgbClr val="FF0000"/>
              </a:solidFill>
            </a:endParaRPr>
          </a:p>
          <a:p>
            <a:pPr marL="0" indent="0">
              <a:buNone/>
            </a:pPr>
            <a:r>
              <a:rPr lang="en-GB" sz="2400" b="1" dirty="0" smtClean="0">
                <a:solidFill>
                  <a:srgbClr val="FF0000"/>
                </a:solidFill>
              </a:rPr>
              <a:t>disadvantaged </a:t>
            </a:r>
            <a:r>
              <a:rPr lang="en-GB" sz="2400" b="1" dirty="0">
                <a:solidFill>
                  <a:srgbClr val="FF0000"/>
                </a:solidFill>
              </a:rPr>
              <a:t>pupils in Wales in key stage 4</a:t>
            </a:r>
            <a:endParaRPr lang="en-GB" sz="1000" dirty="0"/>
          </a:p>
          <a:p>
            <a:pPr marL="0" indent="0">
              <a:buNone/>
            </a:pPr>
            <a:endParaRPr lang="en-GB" sz="1800" dirty="0" smtClean="0"/>
          </a:p>
          <a:p>
            <a:pPr marL="0" indent="0">
              <a:buNone/>
            </a:pPr>
            <a:r>
              <a:rPr lang="en-GB" sz="1800" dirty="0"/>
              <a:t>Difference between performance in the Level 2 threshold including a GCSE A*-C in English / Welsh and </a:t>
            </a:r>
            <a:r>
              <a:rPr lang="en-GB" sz="1800" dirty="0" smtClean="0"/>
              <a:t>mathematics </a:t>
            </a:r>
            <a:r>
              <a:rPr lang="en-GB" sz="1800" dirty="0"/>
              <a:t>of FSM and non-FSM pupils at </a:t>
            </a:r>
            <a:r>
              <a:rPr lang="en-GB" sz="1800" dirty="0" smtClean="0"/>
              <a:t>key stage 4</a:t>
            </a:r>
            <a:r>
              <a:rPr lang="en-GB" sz="1800" dirty="0"/>
              <a:t>, 2008-2013 </a:t>
            </a:r>
            <a:endParaRPr lang="en-GB" sz="1000" dirty="0"/>
          </a:p>
          <a:p>
            <a:pPr marL="0" indent="0">
              <a:buNone/>
            </a:pPr>
            <a:endParaRPr lang="en-GB" sz="2000" dirty="0"/>
          </a:p>
        </p:txBody>
      </p:sp>
      <p:graphicFrame>
        <p:nvGraphicFramePr>
          <p:cNvPr id="4" name="Chart 3"/>
          <p:cNvGraphicFramePr/>
          <p:nvPr>
            <p:extLst>
              <p:ext uri="{D42A27DB-BD31-4B8C-83A1-F6EECF244321}">
                <p14:modId xmlns:p14="http://schemas.microsoft.com/office/powerpoint/2010/main" val="2100368071"/>
              </p:ext>
            </p:extLst>
          </p:nvPr>
        </p:nvGraphicFramePr>
        <p:xfrm>
          <a:off x="827584" y="2996952"/>
          <a:ext cx="6912768" cy="3600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624605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1412776"/>
            <a:ext cx="7772400" cy="5445224"/>
          </a:xfrm>
        </p:spPr>
        <p:txBody>
          <a:bodyPr/>
          <a:lstStyle/>
          <a:p>
            <a:pPr marL="0" indent="0">
              <a:buNone/>
            </a:pPr>
            <a:r>
              <a:rPr lang="en-GB" sz="2400" b="1" dirty="0" smtClean="0">
                <a:solidFill>
                  <a:srgbClr val="FF0000"/>
                </a:solidFill>
              </a:rPr>
              <a:t>Slide 5:  Key </a:t>
            </a:r>
            <a:r>
              <a:rPr lang="en-GB" sz="2400" b="1" dirty="0">
                <a:solidFill>
                  <a:srgbClr val="FF0000"/>
                </a:solidFill>
              </a:rPr>
              <a:t>stage </a:t>
            </a:r>
            <a:r>
              <a:rPr lang="en-GB" sz="2400" b="1" dirty="0" smtClean="0">
                <a:solidFill>
                  <a:srgbClr val="FF0000"/>
                </a:solidFill>
              </a:rPr>
              <a:t>3 </a:t>
            </a:r>
            <a:r>
              <a:rPr lang="en-GB" sz="2400" b="1" dirty="0">
                <a:solidFill>
                  <a:srgbClr val="FF0000"/>
                </a:solidFill>
              </a:rPr>
              <a:t>– school performance data</a:t>
            </a:r>
          </a:p>
          <a:p>
            <a:pPr marL="0" indent="0">
              <a:buNone/>
            </a:pPr>
            <a:endParaRPr lang="en-GB" sz="2400" dirty="0"/>
          </a:p>
          <a:p>
            <a:pPr marL="0" indent="0">
              <a:buNone/>
            </a:pPr>
            <a:r>
              <a:rPr lang="en-GB" sz="2000" i="1" dirty="0"/>
              <a:t>(Insert data from Section 1.2a/1.2b (FSM/non-FSM trend and family comparison) from the All Wales core data set for key stage 3.)</a:t>
            </a:r>
          </a:p>
          <a:p>
            <a:pPr marL="0" indent="0">
              <a:buNone/>
            </a:pPr>
            <a:endParaRPr lang="en-GB" sz="2400" dirty="0"/>
          </a:p>
        </p:txBody>
      </p:sp>
    </p:spTree>
    <p:extLst>
      <p:ext uri="{BB962C8B-B14F-4D97-AF65-F5344CB8AC3E}">
        <p14:creationId xmlns:p14="http://schemas.microsoft.com/office/powerpoint/2010/main" val="24042182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1412776"/>
            <a:ext cx="7772400" cy="5445224"/>
          </a:xfrm>
        </p:spPr>
        <p:txBody>
          <a:bodyPr/>
          <a:lstStyle/>
          <a:p>
            <a:pPr marL="0" indent="0">
              <a:buNone/>
            </a:pPr>
            <a:r>
              <a:rPr lang="en-GB" sz="2400" b="1" dirty="0" smtClean="0">
                <a:solidFill>
                  <a:srgbClr val="FF0000"/>
                </a:solidFill>
              </a:rPr>
              <a:t>Slide 6:  Key </a:t>
            </a:r>
            <a:r>
              <a:rPr lang="en-GB" sz="2400" b="1" dirty="0">
                <a:solidFill>
                  <a:srgbClr val="FF0000"/>
                </a:solidFill>
              </a:rPr>
              <a:t>stage </a:t>
            </a:r>
            <a:r>
              <a:rPr lang="en-GB" sz="2400" b="1" dirty="0" smtClean="0">
                <a:solidFill>
                  <a:srgbClr val="FF0000"/>
                </a:solidFill>
              </a:rPr>
              <a:t>4 </a:t>
            </a:r>
            <a:r>
              <a:rPr lang="en-GB" sz="2400" b="1" dirty="0">
                <a:solidFill>
                  <a:srgbClr val="FF0000"/>
                </a:solidFill>
              </a:rPr>
              <a:t>– school performance data</a:t>
            </a:r>
          </a:p>
          <a:p>
            <a:pPr marL="0" indent="0">
              <a:buNone/>
            </a:pPr>
            <a:endParaRPr lang="en-GB" sz="2400" dirty="0"/>
          </a:p>
          <a:p>
            <a:pPr marL="0" indent="0">
              <a:buNone/>
            </a:pPr>
            <a:r>
              <a:rPr lang="en-GB" sz="2000" i="1" dirty="0"/>
              <a:t>(Insert data from Section1.4a/1.4b (FSM/non-FSM trend and family comparison) from the All Wales core data set for key stage 4.) </a:t>
            </a:r>
          </a:p>
          <a:p>
            <a:pPr marL="0" indent="0">
              <a:buNone/>
            </a:pPr>
            <a:endParaRPr lang="en-GB" dirty="0"/>
          </a:p>
        </p:txBody>
      </p:sp>
    </p:spTree>
    <p:extLst>
      <p:ext uri="{BB962C8B-B14F-4D97-AF65-F5344CB8AC3E}">
        <p14:creationId xmlns:p14="http://schemas.microsoft.com/office/powerpoint/2010/main" val="1297173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6"/>
          <p:cNvSpPr>
            <a:spLocks noGrp="1"/>
          </p:cNvSpPr>
          <p:nvPr>
            <p:ph type="title"/>
          </p:nvPr>
        </p:nvSpPr>
        <p:spPr/>
        <p:txBody>
          <a:bodyPr/>
          <a:lstStyle/>
          <a:p>
            <a:pPr eaLnBrk="1" hangingPunct="1"/>
            <a:r>
              <a:rPr lang="en-GB" dirty="0" smtClean="0"/>
              <a:t>					</a:t>
            </a:r>
            <a:endParaRPr lang="en-US" dirty="0" smtClean="0"/>
          </a:p>
        </p:txBody>
      </p:sp>
      <p:sp>
        <p:nvSpPr>
          <p:cNvPr id="17410" name="Rectangle 3"/>
          <p:cNvSpPr>
            <a:spLocks noGrp="1" noChangeArrowheads="1"/>
          </p:cNvSpPr>
          <p:nvPr>
            <p:ph idx="1"/>
          </p:nvPr>
        </p:nvSpPr>
        <p:spPr>
          <a:xfrm>
            <a:off x="1115617" y="2204864"/>
            <a:ext cx="7412434" cy="4653136"/>
          </a:xfrm>
        </p:spPr>
        <p:txBody>
          <a:bodyPr/>
          <a:lstStyle/>
          <a:p>
            <a:pPr marL="609600" indent="-609600" eaLnBrk="1" hangingPunct="1">
              <a:buFontTx/>
              <a:buNone/>
            </a:pPr>
            <a:endParaRPr lang="en-US" dirty="0" smtClean="0"/>
          </a:p>
          <a:p>
            <a:pPr marL="0" indent="0" algn="ctr">
              <a:buNone/>
            </a:pPr>
            <a:r>
              <a:rPr lang="en-GB" sz="3600" b="1" dirty="0"/>
              <a:t>Part 1:  What do we know about disadvantaged pupils?</a:t>
            </a:r>
            <a:endParaRPr lang="en-US" sz="3600" b="1" dirty="0" smtClean="0"/>
          </a:p>
        </p:txBody>
      </p:sp>
      <p:sp>
        <p:nvSpPr>
          <p:cNvPr id="17411" name="Rectangle 4"/>
          <p:cNvSpPr>
            <a:spLocks noGrp="1" noChangeArrowheads="1"/>
          </p:cNvSpPr>
          <p:nvPr>
            <p:ph type="body" sz="half" idx="4294967295"/>
          </p:nvPr>
        </p:nvSpPr>
        <p:spPr>
          <a:xfrm>
            <a:off x="5334000" y="2349500"/>
            <a:ext cx="3810000" cy="4508500"/>
          </a:xfrm>
        </p:spPr>
        <p:txBody>
          <a:bodyPr/>
          <a:lstStyle/>
          <a:p>
            <a:pPr eaLnBrk="1" hangingPunct="1"/>
            <a:endParaRPr lang="en-US" sz="2800" dirty="0" smtClean="0">
              <a:solidFill>
                <a:srgbClr val="D60134"/>
              </a:solidFill>
            </a:endParaRPr>
          </a:p>
          <a:p>
            <a:pPr eaLnBrk="1" hangingPunct="1">
              <a:lnSpc>
                <a:spcPct val="90000"/>
              </a:lnSpc>
            </a:pPr>
            <a:endParaRPr lang="en-US" sz="2800" dirty="0" smtClean="0">
              <a:solidFill>
                <a:srgbClr val="D60134"/>
              </a:solidFill>
            </a:endParaRPr>
          </a:p>
          <a:p>
            <a:pPr eaLnBrk="1" hangingPunct="1">
              <a:lnSpc>
                <a:spcPct val="90000"/>
              </a:lnSpc>
            </a:pPr>
            <a:endParaRPr lang="en-US" sz="2800" dirty="0" smtClean="0">
              <a:solidFill>
                <a:srgbClr val="D60134"/>
              </a:solidFill>
            </a:endParaRPr>
          </a:p>
          <a:p>
            <a:pPr eaLnBrk="1" hangingPunct="1">
              <a:lnSpc>
                <a:spcPct val="90000"/>
              </a:lnSpc>
            </a:pPr>
            <a:endParaRPr lang="en-US" sz="2800" dirty="0" smtClean="0">
              <a:solidFill>
                <a:srgbClr val="D60134"/>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1700808"/>
            <a:ext cx="7772400" cy="5157192"/>
          </a:xfrm>
        </p:spPr>
        <p:txBody>
          <a:bodyPr/>
          <a:lstStyle/>
          <a:p>
            <a:pPr marL="0" indent="0">
              <a:buNone/>
            </a:pPr>
            <a:r>
              <a:rPr lang="en-GB" sz="2800" b="1" dirty="0" smtClean="0">
                <a:solidFill>
                  <a:srgbClr val="FF0000"/>
                </a:solidFill>
              </a:rPr>
              <a:t>Slide 7</a:t>
            </a:r>
          </a:p>
          <a:p>
            <a:pPr marL="0" indent="0">
              <a:buNone/>
            </a:pPr>
            <a:endParaRPr lang="en-GB" dirty="0"/>
          </a:p>
          <a:p>
            <a:pPr marL="0" indent="0">
              <a:buNone/>
            </a:pPr>
            <a:r>
              <a:rPr lang="en-GB" sz="2400" i="1" dirty="0"/>
              <a:t>Insert your own data on the performance of disadvantaged pupils, such as value-added data.</a:t>
            </a:r>
          </a:p>
        </p:txBody>
      </p:sp>
    </p:spTree>
    <p:extLst>
      <p:ext uri="{BB962C8B-B14F-4D97-AF65-F5344CB8AC3E}">
        <p14:creationId xmlns:p14="http://schemas.microsoft.com/office/powerpoint/2010/main" val="7192039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2780928"/>
            <a:ext cx="7772400" cy="4077072"/>
          </a:xfrm>
        </p:spPr>
        <p:txBody>
          <a:bodyPr/>
          <a:lstStyle/>
          <a:p>
            <a:pPr marL="0" indent="0" algn="ctr">
              <a:buNone/>
            </a:pPr>
            <a:r>
              <a:rPr lang="en-GB" b="1" dirty="0"/>
              <a:t>Part 3:  What do effective schools in challenging circumstances do well?</a:t>
            </a:r>
            <a:endParaRPr lang="en-GB" dirty="0"/>
          </a:p>
        </p:txBody>
      </p:sp>
    </p:spTree>
    <p:extLst>
      <p:ext uri="{BB962C8B-B14F-4D97-AF65-F5344CB8AC3E}">
        <p14:creationId xmlns:p14="http://schemas.microsoft.com/office/powerpoint/2010/main" val="41550019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1412776"/>
            <a:ext cx="7772400" cy="5445224"/>
          </a:xfrm>
        </p:spPr>
        <p:txBody>
          <a:bodyPr/>
          <a:lstStyle/>
          <a:p>
            <a:pPr marL="0" lvl="0" indent="0">
              <a:buNone/>
            </a:pPr>
            <a:r>
              <a:rPr lang="en-GB" sz="2400" b="1" dirty="0">
                <a:solidFill>
                  <a:srgbClr val="FF0000"/>
                </a:solidFill>
              </a:rPr>
              <a:t>Revision of </a:t>
            </a:r>
            <a:r>
              <a:rPr lang="en-GB" sz="2400" b="1" dirty="0" smtClean="0">
                <a:solidFill>
                  <a:srgbClr val="FF0000"/>
                </a:solidFill>
              </a:rPr>
              <a:t>Parts </a:t>
            </a:r>
            <a:r>
              <a:rPr lang="en-GB" sz="2400" b="1" dirty="0">
                <a:solidFill>
                  <a:srgbClr val="FF0000"/>
                </a:solidFill>
              </a:rPr>
              <a:t>1 </a:t>
            </a:r>
            <a:r>
              <a:rPr lang="en-GB" sz="2400" b="1" dirty="0" smtClean="0">
                <a:solidFill>
                  <a:srgbClr val="FF0000"/>
                </a:solidFill>
              </a:rPr>
              <a:t>and 2</a:t>
            </a:r>
            <a:endParaRPr lang="en-GB" sz="2400" b="1" dirty="0">
              <a:solidFill>
                <a:srgbClr val="FF0000"/>
              </a:solidFill>
            </a:endParaRPr>
          </a:p>
          <a:p>
            <a:pPr marL="0" lvl="0" indent="0">
              <a:buNone/>
            </a:pPr>
            <a:endParaRPr lang="en-GB" sz="1000" dirty="0"/>
          </a:p>
          <a:p>
            <a:pPr marL="0" lvl="0" indent="0">
              <a:buNone/>
            </a:pPr>
            <a:r>
              <a:rPr lang="en-GB" sz="2400" dirty="0">
                <a:solidFill>
                  <a:srgbClr val="FF0000"/>
                </a:solidFill>
              </a:rPr>
              <a:t>How have we defined disadvantaged pupils?</a:t>
            </a:r>
          </a:p>
          <a:p>
            <a:pPr marL="0" lvl="0" indent="0">
              <a:buNone/>
            </a:pPr>
            <a:endParaRPr lang="en-GB" sz="1000" dirty="0"/>
          </a:p>
          <a:p>
            <a:pPr marL="0" lvl="0" indent="0">
              <a:buNone/>
            </a:pPr>
            <a:r>
              <a:rPr lang="en-GB" sz="2400" dirty="0"/>
              <a:t>It is important to have a broad range of criteria for identifying disadvantaged pupils.  Disadvantaged pupils include:</a:t>
            </a:r>
          </a:p>
          <a:p>
            <a:pPr marL="0" lvl="0" indent="0">
              <a:buNone/>
            </a:pPr>
            <a:endParaRPr lang="en-GB" sz="1000" dirty="0"/>
          </a:p>
          <a:p>
            <a:pPr marL="622300" lvl="0" indent="-355600">
              <a:buNone/>
            </a:pPr>
            <a:r>
              <a:rPr lang="en-GB" sz="2400" dirty="0"/>
              <a:t>•	those entitled to free school meals;</a:t>
            </a:r>
          </a:p>
          <a:p>
            <a:pPr marL="622300" lvl="0" indent="-355600">
              <a:buNone/>
            </a:pPr>
            <a:r>
              <a:rPr lang="en-GB" sz="2400" dirty="0"/>
              <a:t>•	those from minority groups;</a:t>
            </a:r>
          </a:p>
          <a:p>
            <a:pPr marL="622300" lvl="0" indent="-355600">
              <a:buNone/>
            </a:pPr>
            <a:r>
              <a:rPr lang="en-GB" sz="2400" dirty="0"/>
              <a:t>•	those in families on low income;</a:t>
            </a:r>
          </a:p>
          <a:p>
            <a:pPr marL="622300" lvl="0" indent="-355600">
              <a:buNone/>
            </a:pPr>
            <a:r>
              <a:rPr lang="en-GB" sz="2400" dirty="0"/>
              <a:t>•	looked-after children; and </a:t>
            </a:r>
          </a:p>
          <a:p>
            <a:pPr marL="622300" lvl="0" indent="-355600">
              <a:buNone/>
            </a:pPr>
            <a:r>
              <a:rPr lang="en-GB" sz="2400" dirty="0"/>
              <a:t>•	traveller children.</a:t>
            </a:r>
          </a:p>
          <a:p>
            <a:pPr marL="0" lvl="0" indent="0">
              <a:buNone/>
            </a:pPr>
            <a:endParaRPr lang="en-GB" dirty="0"/>
          </a:p>
          <a:p>
            <a:pPr marL="0" indent="0">
              <a:buNone/>
            </a:pPr>
            <a:endParaRPr lang="en-GB" dirty="0"/>
          </a:p>
        </p:txBody>
      </p:sp>
    </p:spTree>
    <p:extLst>
      <p:ext uri="{BB962C8B-B14F-4D97-AF65-F5344CB8AC3E}">
        <p14:creationId xmlns:p14="http://schemas.microsoft.com/office/powerpoint/2010/main" val="15078331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620688"/>
            <a:ext cx="7772400" cy="6237312"/>
          </a:xfrm>
        </p:spPr>
        <p:txBody>
          <a:bodyPr/>
          <a:lstStyle/>
          <a:p>
            <a:pPr marL="0" lvl="0" indent="0">
              <a:buNone/>
            </a:pPr>
            <a:r>
              <a:rPr lang="en-GB" sz="2400" b="1" dirty="0">
                <a:solidFill>
                  <a:srgbClr val="FF0000"/>
                </a:solidFill>
              </a:rPr>
              <a:t>Revision of </a:t>
            </a:r>
            <a:r>
              <a:rPr lang="en-GB" sz="2400" b="1" dirty="0" smtClean="0">
                <a:solidFill>
                  <a:srgbClr val="FF0000"/>
                </a:solidFill>
              </a:rPr>
              <a:t>Parts 1 and 2</a:t>
            </a:r>
            <a:endParaRPr lang="en-GB" sz="2400" b="1" dirty="0">
              <a:solidFill>
                <a:srgbClr val="FF0000"/>
              </a:solidFill>
            </a:endParaRPr>
          </a:p>
          <a:p>
            <a:pPr marL="0" lvl="0" indent="0">
              <a:buNone/>
            </a:pPr>
            <a:endParaRPr lang="en-GB" sz="1000" dirty="0"/>
          </a:p>
          <a:p>
            <a:pPr marL="0" lvl="0" indent="0">
              <a:buNone/>
            </a:pPr>
            <a:r>
              <a:rPr lang="en-GB" sz="1800" dirty="0">
                <a:solidFill>
                  <a:srgbClr val="FF0000"/>
                </a:solidFill>
              </a:rPr>
              <a:t>What do we know about the effects of poverty and disadvantage?</a:t>
            </a:r>
          </a:p>
          <a:p>
            <a:pPr marL="0" lvl="0" indent="0">
              <a:buNone/>
            </a:pPr>
            <a:endParaRPr lang="en-GB" sz="1000" dirty="0"/>
          </a:p>
          <a:p>
            <a:pPr marL="0" lvl="0" indent="0">
              <a:buNone/>
            </a:pPr>
            <a:r>
              <a:rPr lang="en-GB" sz="1700" dirty="0"/>
              <a:t>Disadvantaged pupils are more likely to lack ambition and self-esteem, and to have behavioural problems and difficulty relating to their peers.</a:t>
            </a:r>
          </a:p>
          <a:p>
            <a:pPr marL="0" lvl="0" indent="0">
              <a:buNone/>
            </a:pPr>
            <a:endParaRPr lang="en-GB" sz="1000" dirty="0"/>
          </a:p>
          <a:p>
            <a:pPr marL="0" lvl="0" indent="0">
              <a:buNone/>
            </a:pPr>
            <a:r>
              <a:rPr lang="en-GB" sz="1700" dirty="0"/>
              <a:t>Disadvantaged pupils are more likely to see the curriculum as irrelevant.</a:t>
            </a:r>
          </a:p>
          <a:p>
            <a:pPr marL="0" lvl="0" indent="0">
              <a:buNone/>
            </a:pPr>
            <a:endParaRPr lang="en-GB" sz="1000" dirty="0"/>
          </a:p>
          <a:p>
            <a:pPr marL="0" lvl="0" indent="0">
              <a:buNone/>
            </a:pPr>
            <a:r>
              <a:rPr lang="en-GB" sz="1700" dirty="0"/>
              <a:t>Pupils in disadvantaged schools have limited access to music, art and out-of-school activities that pupils in advantaged schools generally take for granted.</a:t>
            </a:r>
          </a:p>
          <a:p>
            <a:pPr marL="0" lvl="0" indent="0">
              <a:buNone/>
            </a:pPr>
            <a:endParaRPr lang="en-GB" sz="1000" dirty="0"/>
          </a:p>
          <a:p>
            <a:pPr marL="0" lvl="0" indent="0">
              <a:buNone/>
            </a:pPr>
            <a:r>
              <a:rPr lang="en-GB" sz="1700" dirty="0"/>
              <a:t>Pupils from disadvantaged backgrounds are more likely to have a poor attendance record and are often less likely to accept the school culture</a:t>
            </a:r>
            <a:r>
              <a:rPr lang="en-GB" sz="1700" dirty="0" smtClean="0"/>
              <a:t>.</a:t>
            </a:r>
          </a:p>
          <a:p>
            <a:pPr marL="0" lvl="0" indent="0">
              <a:buNone/>
            </a:pPr>
            <a:endParaRPr lang="en-GB" sz="1000" dirty="0"/>
          </a:p>
          <a:p>
            <a:pPr marL="0" lvl="0" indent="0">
              <a:buNone/>
            </a:pPr>
            <a:r>
              <a:rPr lang="en-GB" sz="1700" dirty="0"/>
              <a:t>Pupils from disadvantaged backgrounds are more likely to be not in employment, education or training.  They are also are more likely to have a child in their teenage years. </a:t>
            </a:r>
          </a:p>
          <a:p>
            <a:pPr marL="0" lvl="0" indent="0">
              <a:buNone/>
            </a:pPr>
            <a:endParaRPr lang="en-GB" sz="1000" dirty="0"/>
          </a:p>
          <a:p>
            <a:pPr marL="0" lvl="0" indent="0">
              <a:buNone/>
            </a:pPr>
            <a:r>
              <a:rPr lang="en-GB" sz="1700" dirty="0"/>
              <a:t>Pupils from disadvantaged backgrounds are more likely to have parents who are less involved in their children’s education and have a negative perception and experience of school and education</a:t>
            </a:r>
            <a:r>
              <a:rPr lang="en-GB" sz="1600" dirty="0"/>
              <a:t>. </a:t>
            </a:r>
          </a:p>
          <a:p>
            <a:pPr marL="0" indent="0">
              <a:buNone/>
            </a:pPr>
            <a:endParaRPr lang="en-GB" dirty="0"/>
          </a:p>
        </p:txBody>
      </p:sp>
    </p:spTree>
    <p:extLst>
      <p:ext uri="{BB962C8B-B14F-4D97-AF65-F5344CB8AC3E}">
        <p14:creationId xmlns:p14="http://schemas.microsoft.com/office/powerpoint/2010/main" val="18443221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1196752"/>
            <a:ext cx="7772400" cy="5661248"/>
          </a:xfrm>
        </p:spPr>
        <p:txBody>
          <a:bodyPr/>
          <a:lstStyle/>
          <a:p>
            <a:pPr marL="0" indent="0">
              <a:buNone/>
            </a:pPr>
            <a:r>
              <a:rPr lang="en-GB" sz="2000" b="1" dirty="0" smtClean="0">
                <a:solidFill>
                  <a:srgbClr val="FF0000"/>
                </a:solidFill>
              </a:rPr>
              <a:t>Slide 1:  Objectives </a:t>
            </a:r>
            <a:r>
              <a:rPr lang="en-GB" sz="2000" b="1" dirty="0">
                <a:solidFill>
                  <a:srgbClr val="FF0000"/>
                </a:solidFill>
              </a:rPr>
              <a:t>for participants:</a:t>
            </a:r>
          </a:p>
          <a:p>
            <a:pPr marL="0" indent="0">
              <a:buNone/>
            </a:pPr>
            <a:r>
              <a:rPr lang="en-GB" sz="1000" dirty="0"/>
              <a:t>		</a:t>
            </a:r>
          </a:p>
          <a:p>
            <a:pPr marL="0" indent="0">
              <a:buNone/>
            </a:pPr>
            <a:r>
              <a:rPr lang="en-GB" sz="2000" dirty="0"/>
              <a:t>By the end of this session, participants will have:</a:t>
            </a:r>
          </a:p>
          <a:p>
            <a:pPr marL="0" indent="0">
              <a:buNone/>
            </a:pPr>
            <a:endParaRPr lang="en-GB" sz="1000" dirty="0"/>
          </a:p>
          <a:p>
            <a:pPr marL="357188" indent="-174625">
              <a:buNone/>
            </a:pPr>
            <a:r>
              <a:rPr lang="en-GB" sz="2000" dirty="0"/>
              <a:t>•	reflected on good practice in the provision for disadvantaged pupils; and</a:t>
            </a:r>
          </a:p>
          <a:p>
            <a:pPr marL="357188" indent="-174625">
              <a:buNone/>
            </a:pPr>
            <a:r>
              <a:rPr lang="en-GB" sz="2000" dirty="0"/>
              <a:t>•	evaluated aspects of the school’s provision for disadvantaged pupils.</a:t>
            </a:r>
          </a:p>
          <a:p>
            <a:pPr marL="0" indent="0">
              <a:buNone/>
            </a:pPr>
            <a:endParaRPr lang="en-GB" sz="1000" dirty="0"/>
          </a:p>
          <a:p>
            <a:pPr marL="0" indent="0">
              <a:buNone/>
            </a:pPr>
            <a:r>
              <a:rPr lang="en-GB" sz="2000" b="1" dirty="0">
                <a:solidFill>
                  <a:srgbClr val="FF0000"/>
                </a:solidFill>
              </a:rPr>
              <a:t>Outcomes for participants:</a:t>
            </a:r>
          </a:p>
          <a:p>
            <a:pPr marL="0" indent="0">
              <a:buNone/>
            </a:pPr>
            <a:endParaRPr lang="en-GB" sz="1000" dirty="0"/>
          </a:p>
          <a:p>
            <a:pPr marL="0" indent="0">
              <a:buNone/>
            </a:pPr>
            <a:r>
              <a:rPr lang="en-GB" sz="2000" dirty="0"/>
              <a:t>By the end of this session, participants should have identified:</a:t>
            </a:r>
          </a:p>
          <a:p>
            <a:pPr marL="0" indent="0">
              <a:buNone/>
            </a:pPr>
            <a:endParaRPr lang="en-GB" sz="1000" dirty="0"/>
          </a:p>
          <a:p>
            <a:pPr marL="357188" indent="-174625">
              <a:buNone/>
            </a:pPr>
            <a:r>
              <a:rPr lang="en-GB" sz="2000" dirty="0"/>
              <a:t>•	strengths in the school’s provision for disadvantaged pupils; and</a:t>
            </a:r>
          </a:p>
          <a:p>
            <a:pPr marL="357188" indent="-174625">
              <a:buNone/>
            </a:pPr>
            <a:r>
              <a:rPr lang="en-GB" sz="2000" dirty="0"/>
              <a:t>•	areas for improvement in order to raise the standards of disadvantaged pupils’ achievements. </a:t>
            </a:r>
          </a:p>
          <a:p>
            <a:pPr marL="0" indent="0">
              <a:buNone/>
            </a:pPr>
            <a:endParaRPr lang="en-GB" dirty="0"/>
          </a:p>
        </p:txBody>
      </p:sp>
    </p:spTree>
    <p:extLst>
      <p:ext uri="{BB962C8B-B14F-4D97-AF65-F5344CB8AC3E}">
        <p14:creationId xmlns:p14="http://schemas.microsoft.com/office/powerpoint/2010/main" val="36009706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1412776"/>
            <a:ext cx="7772400" cy="5445224"/>
          </a:xfrm>
        </p:spPr>
        <p:txBody>
          <a:bodyPr/>
          <a:lstStyle/>
          <a:p>
            <a:pPr marL="0" indent="0">
              <a:buNone/>
            </a:pPr>
            <a:r>
              <a:rPr lang="en-GB" sz="2400" b="1" dirty="0" smtClean="0">
                <a:solidFill>
                  <a:srgbClr val="FF0000"/>
                </a:solidFill>
              </a:rPr>
              <a:t>Slide 2:  Strategies </a:t>
            </a:r>
            <a:r>
              <a:rPr lang="en-GB" sz="2400" b="1" dirty="0">
                <a:solidFill>
                  <a:srgbClr val="FF0000"/>
                </a:solidFill>
              </a:rPr>
              <a:t>that can be implemented by the school </a:t>
            </a:r>
            <a:r>
              <a:rPr lang="en-GB" sz="2400" b="1" dirty="0" smtClean="0">
                <a:solidFill>
                  <a:srgbClr val="FF0000"/>
                </a:solidFill>
              </a:rPr>
              <a:t>alone</a:t>
            </a:r>
          </a:p>
          <a:p>
            <a:pPr marL="0" indent="0">
              <a:buNone/>
            </a:pPr>
            <a:endParaRPr lang="en-GB" sz="2400" b="1" dirty="0">
              <a:solidFill>
                <a:srgbClr val="FF0000"/>
              </a:solidFill>
            </a:endParaRPr>
          </a:p>
          <a:p>
            <a:pPr marL="0" indent="0">
              <a:buNone/>
            </a:pPr>
            <a:endParaRPr lang="en-GB" sz="2400" b="1" dirty="0" smtClean="0">
              <a:solidFill>
                <a:srgbClr val="FF0000"/>
              </a:solidFill>
            </a:endParaRPr>
          </a:p>
        </p:txBody>
      </p:sp>
      <p:sp>
        <p:nvSpPr>
          <p:cNvPr id="4" name="Text Box 11"/>
          <p:cNvSpPr txBox="1"/>
          <p:nvPr/>
        </p:nvSpPr>
        <p:spPr>
          <a:xfrm>
            <a:off x="2921330" y="2348880"/>
            <a:ext cx="3666894" cy="3816424"/>
          </a:xfrm>
          <a:prstGeom prst="rect">
            <a:avLst/>
          </a:prstGeom>
          <a:solidFill>
            <a:srgbClr val="4BACC6"/>
          </a:solidFill>
          <a:ln/>
        </p:spPr>
        <p:style>
          <a:lnRef idx="3">
            <a:schemeClr val="lt1"/>
          </a:lnRef>
          <a:fillRef idx="1">
            <a:schemeClr val="accent5"/>
          </a:fillRef>
          <a:effectRef idx="1">
            <a:schemeClr val="accent5"/>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0"/>
              </a:spcAft>
            </a:pPr>
            <a:r>
              <a:rPr lang="en-GB" sz="1800" b="1" dirty="0">
                <a:effectLst/>
                <a:latin typeface="Arial"/>
                <a:ea typeface="Calibri"/>
                <a:cs typeface="Times New Roman"/>
              </a:rPr>
              <a:t>Ten in-school strategies</a:t>
            </a:r>
            <a:r>
              <a:rPr lang="en-GB" sz="1800" dirty="0">
                <a:effectLst/>
                <a:latin typeface="Arial"/>
                <a:ea typeface="Calibri"/>
                <a:cs typeface="Times New Roman"/>
              </a:rPr>
              <a:t>:</a:t>
            </a:r>
          </a:p>
          <a:p>
            <a:pPr>
              <a:lnSpc>
                <a:spcPct val="115000"/>
              </a:lnSpc>
              <a:spcAft>
                <a:spcPts val="0"/>
              </a:spcAft>
            </a:pPr>
            <a:r>
              <a:rPr lang="en-GB" sz="1200" dirty="0">
                <a:effectLst/>
                <a:latin typeface="Arial"/>
                <a:ea typeface="Calibri"/>
                <a:cs typeface="Times New Roman"/>
              </a:rPr>
              <a:t> </a:t>
            </a:r>
          </a:p>
          <a:p>
            <a:pPr marL="342900" lvl="0" indent="-342900">
              <a:lnSpc>
                <a:spcPct val="115000"/>
              </a:lnSpc>
              <a:spcAft>
                <a:spcPts val="0"/>
              </a:spcAft>
              <a:buFont typeface="Symbol"/>
              <a:buChar char=""/>
            </a:pPr>
            <a:r>
              <a:rPr lang="en-GB" sz="1400" dirty="0">
                <a:effectLst/>
                <a:latin typeface="Arial"/>
                <a:ea typeface="Calibri"/>
                <a:cs typeface="Times New Roman"/>
              </a:rPr>
              <a:t>Whole-school approach</a:t>
            </a:r>
            <a:endParaRPr lang="en-GB" sz="2000" dirty="0">
              <a:effectLst/>
              <a:latin typeface="Arial"/>
              <a:ea typeface="Calibri"/>
              <a:cs typeface="Times New Roman"/>
            </a:endParaRPr>
          </a:p>
          <a:p>
            <a:pPr marL="342900" lvl="0" indent="-342900">
              <a:lnSpc>
                <a:spcPct val="115000"/>
              </a:lnSpc>
              <a:spcAft>
                <a:spcPts val="0"/>
              </a:spcAft>
              <a:buFont typeface="Symbol"/>
              <a:buChar char=""/>
            </a:pPr>
            <a:r>
              <a:rPr lang="en-GB" sz="1400" dirty="0">
                <a:effectLst/>
                <a:latin typeface="Arial"/>
                <a:ea typeface="Calibri"/>
                <a:cs typeface="Times New Roman"/>
              </a:rPr>
              <a:t>Using data to identify and track progress</a:t>
            </a:r>
            <a:endParaRPr lang="en-GB" sz="2000" dirty="0">
              <a:effectLst/>
              <a:latin typeface="Arial"/>
              <a:ea typeface="Calibri"/>
              <a:cs typeface="Times New Roman"/>
            </a:endParaRPr>
          </a:p>
          <a:p>
            <a:pPr marL="342900" lvl="0" indent="-342900">
              <a:lnSpc>
                <a:spcPct val="115000"/>
              </a:lnSpc>
              <a:spcAft>
                <a:spcPts val="0"/>
              </a:spcAft>
              <a:buFont typeface="Symbol"/>
              <a:buChar char=""/>
            </a:pPr>
            <a:r>
              <a:rPr lang="en-GB" sz="1400" dirty="0">
                <a:effectLst/>
                <a:latin typeface="Arial"/>
                <a:ea typeface="Calibri"/>
                <a:cs typeface="Times New Roman"/>
              </a:rPr>
              <a:t>Literacy and learning skills</a:t>
            </a:r>
            <a:endParaRPr lang="en-GB" sz="2000" dirty="0">
              <a:effectLst/>
              <a:latin typeface="Arial"/>
              <a:ea typeface="Calibri"/>
              <a:cs typeface="Times New Roman"/>
            </a:endParaRPr>
          </a:p>
          <a:p>
            <a:pPr marL="342900" lvl="0" indent="-342900">
              <a:lnSpc>
                <a:spcPct val="115000"/>
              </a:lnSpc>
              <a:spcAft>
                <a:spcPts val="0"/>
              </a:spcAft>
              <a:buFont typeface="Symbol"/>
              <a:buChar char=""/>
            </a:pPr>
            <a:r>
              <a:rPr lang="en-GB" sz="1400" dirty="0">
                <a:effectLst/>
                <a:latin typeface="Arial"/>
                <a:ea typeface="Calibri"/>
                <a:cs typeface="Times New Roman"/>
              </a:rPr>
              <a:t>Social and emotional skills</a:t>
            </a:r>
            <a:endParaRPr lang="en-GB" sz="2000" dirty="0">
              <a:effectLst/>
              <a:latin typeface="Arial"/>
              <a:ea typeface="Calibri"/>
              <a:cs typeface="Times New Roman"/>
            </a:endParaRPr>
          </a:p>
          <a:p>
            <a:pPr marL="342900" lvl="0" indent="-342900">
              <a:lnSpc>
                <a:spcPct val="115000"/>
              </a:lnSpc>
              <a:spcAft>
                <a:spcPts val="0"/>
              </a:spcAft>
              <a:buFont typeface="Symbol"/>
              <a:buChar char=""/>
            </a:pPr>
            <a:r>
              <a:rPr lang="en-GB" sz="1400" dirty="0">
                <a:effectLst/>
                <a:latin typeface="Arial"/>
                <a:ea typeface="Calibri"/>
                <a:cs typeface="Times New Roman"/>
              </a:rPr>
              <a:t>Attendance, punctuality and behaviour</a:t>
            </a:r>
            <a:endParaRPr lang="en-GB" sz="2000" dirty="0">
              <a:effectLst/>
              <a:latin typeface="Arial"/>
              <a:ea typeface="Calibri"/>
              <a:cs typeface="Times New Roman"/>
            </a:endParaRPr>
          </a:p>
          <a:p>
            <a:pPr marL="342900" lvl="0" indent="-342900">
              <a:lnSpc>
                <a:spcPct val="115000"/>
              </a:lnSpc>
              <a:spcAft>
                <a:spcPts val="0"/>
              </a:spcAft>
              <a:buFont typeface="Symbol"/>
              <a:buChar char=""/>
            </a:pPr>
            <a:r>
              <a:rPr lang="en-GB" sz="1400" dirty="0">
                <a:effectLst/>
                <a:latin typeface="Arial"/>
                <a:ea typeface="Calibri"/>
                <a:cs typeface="Times New Roman"/>
              </a:rPr>
              <a:t>Tailoring the curriculum</a:t>
            </a:r>
            <a:endParaRPr lang="en-GB" sz="2000" dirty="0">
              <a:effectLst/>
              <a:latin typeface="Arial"/>
              <a:ea typeface="Calibri"/>
              <a:cs typeface="Times New Roman"/>
            </a:endParaRPr>
          </a:p>
          <a:p>
            <a:pPr marL="342900" lvl="0" indent="-342900">
              <a:lnSpc>
                <a:spcPct val="115000"/>
              </a:lnSpc>
              <a:spcAft>
                <a:spcPts val="0"/>
              </a:spcAft>
              <a:buFont typeface="Symbol"/>
              <a:buChar char=""/>
            </a:pPr>
            <a:r>
              <a:rPr lang="en-GB" sz="1400" dirty="0">
                <a:effectLst/>
                <a:latin typeface="Arial"/>
                <a:ea typeface="Calibri"/>
                <a:cs typeface="Times New Roman"/>
              </a:rPr>
              <a:t>Enriching experiences</a:t>
            </a:r>
            <a:endParaRPr lang="en-GB" sz="2000" dirty="0">
              <a:effectLst/>
              <a:latin typeface="Arial"/>
              <a:ea typeface="Calibri"/>
              <a:cs typeface="Times New Roman"/>
            </a:endParaRPr>
          </a:p>
          <a:p>
            <a:pPr marL="342900" lvl="0" indent="-342900">
              <a:lnSpc>
                <a:spcPct val="115000"/>
              </a:lnSpc>
              <a:spcAft>
                <a:spcPts val="0"/>
              </a:spcAft>
              <a:buFont typeface="Symbol"/>
              <a:buChar char=""/>
            </a:pPr>
            <a:r>
              <a:rPr lang="en-GB" sz="1400" dirty="0">
                <a:effectLst/>
                <a:latin typeface="Arial"/>
                <a:ea typeface="Calibri"/>
                <a:cs typeface="Times New Roman"/>
              </a:rPr>
              <a:t>Listening to learners</a:t>
            </a:r>
            <a:endParaRPr lang="en-GB" sz="2000" dirty="0">
              <a:effectLst/>
              <a:latin typeface="Arial"/>
              <a:ea typeface="Calibri"/>
              <a:cs typeface="Times New Roman"/>
            </a:endParaRPr>
          </a:p>
          <a:p>
            <a:pPr marL="342900" lvl="0" indent="-342900">
              <a:lnSpc>
                <a:spcPct val="115000"/>
              </a:lnSpc>
              <a:spcAft>
                <a:spcPts val="0"/>
              </a:spcAft>
              <a:buFont typeface="Symbol"/>
              <a:buChar char=""/>
            </a:pPr>
            <a:r>
              <a:rPr lang="en-GB" sz="1400" dirty="0">
                <a:effectLst/>
                <a:latin typeface="Arial"/>
                <a:ea typeface="Calibri"/>
                <a:cs typeface="Times New Roman"/>
              </a:rPr>
              <a:t>Engaging parents</a:t>
            </a:r>
            <a:endParaRPr lang="en-GB" sz="2000" dirty="0">
              <a:effectLst/>
              <a:latin typeface="Arial"/>
              <a:ea typeface="Calibri"/>
              <a:cs typeface="Times New Roman"/>
            </a:endParaRPr>
          </a:p>
          <a:p>
            <a:pPr marL="342900" lvl="0" indent="-342900">
              <a:lnSpc>
                <a:spcPct val="115000"/>
              </a:lnSpc>
              <a:spcAft>
                <a:spcPts val="0"/>
              </a:spcAft>
              <a:buFont typeface="Symbol"/>
              <a:buChar char=""/>
            </a:pPr>
            <a:r>
              <a:rPr lang="en-GB" sz="1400" dirty="0">
                <a:effectLst/>
                <a:latin typeface="Arial"/>
                <a:ea typeface="Calibri"/>
                <a:cs typeface="Times New Roman"/>
              </a:rPr>
              <a:t>Developing staff expertise</a:t>
            </a:r>
            <a:endParaRPr lang="en-GB" sz="2000" dirty="0">
              <a:effectLst/>
              <a:latin typeface="Arial"/>
              <a:ea typeface="Calibri"/>
              <a:cs typeface="Times New Roman"/>
            </a:endParaRPr>
          </a:p>
        </p:txBody>
      </p:sp>
    </p:spTree>
    <p:extLst>
      <p:ext uri="{BB962C8B-B14F-4D97-AF65-F5344CB8AC3E}">
        <p14:creationId xmlns:p14="http://schemas.microsoft.com/office/powerpoint/2010/main" val="24234376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476672"/>
            <a:ext cx="7772400" cy="6381328"/>
          </a:xfrm>
        </p:spPr>
        <p:txBody>
          <a:bodyPr/>
          <a:lstStyle/>
          <a:p>
            <a:pPr marL="0" indent="0">
              <a:buNone/>
            </a:pPr>
            <a:r>
              <a:rPr lang="en-GB" sz="2400" b="1" dirty="0" smtClean="0">
                <a:solidFill>
                  <a:srgbClr val="FF0000"/>
                </a:solidFill>
              </a:rPr>
              <a:t>Slide 3:  Strategies </a:t>
            </a:r>
            <a:r>
              <a:rPr lang="en-GB" sz="2400" b="1" dirty="0">
                <a:solidFill>
                  <a:srgbClr val="FF0000"/>
                </a:solidFill>
              </a:rPr>
              <a:t>that involve </a:t>
            </a:r>
            <a:endParaRPr lang="en-GB" sz="2400" b="1" dirty="0" smtClean="0">
              <a:solidFill>
                <a:srgbClr val="FF0000"/>
              </a:solidFill>
            </a:endParaRPr>
          </a:p>
          <a:p>
            <a:pPr marL="0" indent="0">
              <a:buNone/>
            </a:pPr>
            <a:r>
              <a:rPr lang="en-GB" sz="2400" b="1" dirty="0" smtClean="0">
                <a:solidFill>
                  <a:srgbClr val="FF0000"/>
                </a:solidFill>
              </a:rPr>
              <a:t>working </a:t>
            </a:r>
            <a:r>
              <a:rPr lang="en-GB" sz="2400" b="1" dirty="0">
                <a:solidFill>
                  <a:srgbClr val="FF0000"/>
                </a:solidFill>
              </a:rPr>
              <a:t>with partners</a:t>
            </a:r>
          </a:p>
          <a:p>
            <a:pPr marL="0" indent="0">
              <a:buNone/>
            </a:pPr>
            <a:endParaRPr lang="en-GB" sz="1000" dirty="0"/>
          </a:p>
          <a:p>
            <a:pPr marL="0" indent="0">
              <a:buNone/>
            </a:pPr>
            <a:r>
              <a:rPr lang="en-GB" sz="2000" dirty="0"/>
              <a:t>Schools alone cannot break the link between disadvantage and achievement. </a:t>
            </a:r>
            <a:endParaRPr lang="en-GB" sz="2000" dirty="0" smtClean="0"/>
          </a:p>
          <a:p>
            <a:pPr marL="0" indent="0">
              <a:buNone/>
            </a:pPr>
            <a:endParaRPr lang="en-GB" sz="2000" dirty="0"/>
          </a:p>
        </p:txBody>
      </p:sp>
      <p:sp>
        <p:nvSpPr>
          <p:cNvPr id="5" name="Text Box 8"/>
          <p:cNvSpPr txBox="1"/>
          <p:nvPr/>
        </p:nvSpPr>
        <p:spPr>
          <a:xfrm>
            <a:off x="1619672" y="2492896"/>
            <a:ext cx="6336704" cy="3960440"/>
          </a:xfrm>
          <a:prstGeom prst="rect">
            <a:avLst/>
          </a:prstGeom>
          <a:solidFill>
            <a:srgbClr val="C0504D"/>
          </a:solidFill>
          <a:ln/>
        </p:spPr>
        <p:style>
          <a:lnRef idx="3">
            <a:schemeClr val="lt1"/>
          </a:lnRef>
          <a:fillRef idx="1">
            <a:schemeClr val="accent2"/>
          </a:fillRef>
          <a:effectRef idx="1">
            <a:schemeClr val="accent2"/>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0"/>
              </a:spcAft>
            </a:pPr>
            <a:r>
              <a:rPr lang="en-GB" sz="1800" b="1" dirty="0">
                <a:effectLst/>
                <a:latin typeface="Arial"/>
                <a:ea typeface="Calibri"/>
                <a:cs typeface="Times New Roman"/>
              </a:rPr>
              <a:t>Ten multi-agency strategies:</a:t>
            </a:r>
            <a:endParaRPr lang="en-GB" sz="1800" dirty="0">
              <a:effectLst/>
              <a:latin typeface="Arial"/>
              <a:ea typeface="Calibri"/>
              <a:cs typeface="Times New Roman"/>
            </a:endParaRPr>
          </a:p>
          <a:p>
            <a:pPr marL="1371600" indent="457200" algn="ctr">
              <a:lnSpc>
                <a:spcPct val="115000"/>
              </a:lnSpc>
              <a:spcAft>
                <a:spcPts val="0"/>
              </a:spcAft>
            </a:pPr>
            <a:r>
              <a:rPr lang="en-GB" sz="1200" dirty="0">
                <a:effectLst/>
                <a:latin typeface="Arial"/>
                <a:ea typeface="Calibri"/>
                <a:cs typeface="Times New Roman"/>
              </a:rPr>
              <a:t> </a:t>
            </a:r>
          </a:p>
          <a:p>
            <a:pPr algn="ctr">
              <a:lnSpc>
                <a:spcPct val="115000"/>
              </a:lnSpc>
              <a:spcAft>
                <a:spcPts val="0"/>
              </a:spcAft>
            </a:pPr>
            <a:r>
              <a:rPr lang="en-GB" sz="1200" b="1" dirty="0">
                <a:effectLst/>
                <a:latin typeface="Arial"/>
                <a:ea typeface="Calibri"/>
                <a:cs typeface="Times New Roman"/>
              </a:rPr>
              <a:t> </a:t>
            </a:r>
            <a:endParaRPr lang="en-GB" sz="1200" dirty="0">
              <a:effectLst/>
              <a:latin typeface="Arial"/>
              <a:ea typeface="Calibri"/>
              <a:cs typeface="Times New Roman"/>
            </a:endParaRPr>
          </a:p>
        </p:txBody>
      </p:sp>
      <p:sp>
        <p:nvSpPr>
          <p:cNvPr id="6" name="Text Box 12"/>
          <p:cNvSpPr txBox="1">
            <a:spLocks noChangeArrowheads="1"/>
          </p:cNvSpPr>
          <p:nvPr/>
        </p:nvSpPr>
        <p:spPr bwMode="auto">
          <a:xfrm>
            <a:off x="3793247" y="2967387"/>
            <a:ext cx="1740535" cy="278130"/>
          </a:xfrm>
          <a:prstGeom prst="rect">
            <a:avLst/>
          </a:prstGeom>
          <a:solidFill>
            <a:srgbClr val="C0504D"/>
          </a:solid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en-GB" sz="1200" dirty="0">
                <a:solidFill>
                  <a:srgbClr val="FFFFFF"/>
                </a:solidFill>
                <a:effectLst/>
                <a:latin typeface="Arial"/>
                <a:ea typeface="Calibri"/>
                <a:cs typeface="Times New Roman"/>
              </a:rPr>
              <a:t>Community leadership </a:t>
            </a:r>
            <a:endParaRPr lang="en-GB" sz="1800" dirty="0">
              <a:effectLst/>
              <a:latin typeface="Arial"/>
              <a:ea typeface="Calibri"/>
              <a:cs typeface="Times New Roman"/>
            </a:endParaRPr>
          </a:p>
          <a:p>
            <a:pPr>
              <a:lnSpc>
                <a:spcPct val="115000"/>
              </a:lnSpc>
              <a:spcAft>
                <a:spcPts val="1000"/>
              </a:spcAft>
            </a:pPr>
            <a:r>
              <a:rPr lang="en-GB" sz="1200" dirty="0">
                <a:effectLst/>
                <a:latin typeface="Arial"/>
                <a:ea typeface="Calibri"/>
                <a:cs typeface="Times New Roman"/>
              </a:rPr>
              <a:t> </a:t>
            </a:r>
          </a:p>
        </p:txBody>
      </p:sp>
      <p:sp>
        <p:nvSpPr>
          <p:cNvPr id="7" name="Text Box 2"/>
          <p:cNvSpPr txBox="1">
            <a:spLocks noChangeArrowheads="1"/>
          </p:cNvSpPr>
          <p:nvPr/>
        </p:nvSpPr>
        <p:spPr bwMode="auto">
          <a:xfrm>
            <a:off x="6372200" y="3262344"/>
            <a:ext cx="1372820" cy="468630"/>
          </a:xfrm>
          <a:prstGeom prst="rect">
            <a:avLst/>
          </a:prstGeom>
          <a:solidFill>
            <a:srgbClr val="C0504D"/>
          </a:solid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en-GB" sz="1200" dirty="0">
                <a:solidFill>
                  <a:srgbClr val="FFFFFF"/>
                </a:solidFill>
                <a:effectLst/>
                <a:latin typeface="Arial"/>
                <a:ea typeface="Calibri"/>
                <a:cs typeface="Times New Roman"/>
              </a:rPr>
              <a:t>Parenting programmes</a:t>
            </a:r>
            <a:endParaRPr lang="en-GB" sz="1800" dirty="0">
              <a:effectLst/>
              <a:latin typeface="Arial"/>
              <a:ea typeface="Calibri"/>
              <a:cs typeface="Times New Roman"/>
            </a:endParaRPr>
          </a:p>
          <a:p>
            <a:pPr>
              <a:lnSpc>
                <a:spcPct val="115000"/>
              </a:lnSpc>
              <a:spcAft>
                <a:spcPts val="1000"/>
              </a:spcAft>
            </a:pPr>
            <a:r>
              <a:rPr lang="en-GB" sz="1200" dirty="0">
                <a:solidFill>
                  <a:srgbClr val="FFFFFF"/>
                </a:solidFill>
                <a:effectLst/>
                <a:latin typeface="Arial"/>
                <a:ea typeface="Calibri"/>
                <a:cs typeface="Times New Roman"/>
              </a:rPr>
              <a:t> </a:t>
            </a:r>
            <a:endParaRPr lang="en-GB" sz="1200" dirty="0">
              <a:effectLst/>
              <a:latin typeface="Arial"/>
              <a:ea typeface="Calibri"/>
              <a:cs typeface="Times New Roman"/>
            </a:endParaRPr>
          </a:p>
        </p:txBody>
      </p:sp>
      <p:sp>
        <p:nvSpPr>
          <p:cNvPr id="8" name="Text Box 2"/>
          <p:cNvSpPr txBox="1">
            <a:spLocks noChangeArrowheads="1"/>
          </p:cNvSpPr>
          <p:nvPr/>
        </p:nvSpPr>
        <p:spPr bwMode="auto">
          <a:xfrm>
            <a:off x="6347688" y="4014140"/>
            <a:ext cx="1397332" cy="516303"/>
          </a:xfrm>
          <a:prstGeom prst="rect">
            <a:avLst/>
          </a:prstGeom>
          <a:solidFill>
            <a:srgbClr val="C0504D"/>
          </a:solidFill>
          <a:ln w="9525">
            <a:noFill/>
            <a:miter lim="800000"/>
            <a:headEnd/>
            <a:tailEnd/>
          </a:ln>
        </p:spPr>
        <p:txBody>
          <a:bodyPr rot="0" vert="horz" wrap="square" lIns="91440" tIns="45720" rIns="91440" bIns="45720" anchor="t" anchorCtr="0">
            <a:noAutofit/>
          </a:bodyPr>
          <a:lstStyle/>
          <a:p>
            <a:pPr algn="ctr">
              <a:lnSpc>
                <a:spcPct val="115000"/>
              </a:lnSpc>
              <a:spcAft>
                <a:spcPts val="0"/>
              </a:spcAft>
            </a:pPr>
            <a:r>
              <a:rPr lang="en-GB" sz="1200" dirty="0">
                <a:solidFill>
                  <a:srgbClr val="FFFFFF"/>
                </a:solidFill>
                <a:effectLst/>
                <a:latin typeface="Arial"/>
                <a:ea typeface="Calibri"/>
                <a:cs typeface="Times New Roman"/>
              </a:rPr>
              <a:t>On-site services</a:t>
            </a:r>
            <a:endParaRPr lang="en-GB" sz="1800" dirty="0">
              <a:effectLst/>
              <a:latin typeface="Arial"/>
              <a:ea typeface="Calibri"/>
              <a:cs typeface="Times New Roman"/>
            </a:endParaRPr>
          </a:p>
          <a:p>
            <a:pPr>
              <a:lnSpc>
                <a:spcPct val="115000"/>
              </a:lnSpc>
              <a:spcAft>
                <a:spcPts val="1000"/>
              </a:spcAft>
            </a:pPr>
            <a:r>
              <a:rPr lang="en-GB" sz="1200" dirty="0">
                <a:solidFill>
                  <a:srgbClr val="FFFFFF"/>
                </a:solidFill>
                <a:effectLst/>
                <a:latin typeface="Arial"/>
                <a:ea typeface="Calibri"/>
                <a:cs typeface="Times New Roman"/>
              </a:rPr>
              <a:t> </a:t>
            </a:r>
            <a:endParaRPr lang="en-GB" sz="1200" dirty="0">
              <a:effectLst/>
              <a:latin typeface="Arial"/>
              <a:ea typeface="Calibri"/>
              <a:cs typeface="Times New Roman"/>
            </a:endParaRPr>
          </a:p>
          <a:p>
            <a:pPr>
              <a:lnSpc>
                <a:spcPct val="115000"/>
              </a:lnSpc>
              <a:spcAft>
                <a:spcPts val="1000"/>
              </a:spcAft>
            </a:pPr>
            <a:r>
              <a:rPr lang="en-GB" sz="1200" dirty="0">
                <a:effectLst/>
                <a:latin typeface="Arial"/>
                <a:ea typeface="Calibri"/>
                <a:cs typeface="Times New Roman"/>
              </a:rPr>
              <a:t> </a:t>
            </a:r>
          </a:p>
        </p:txBody>
      </p:sp>
      <p:sp>
        <p:nvSpPr>
          <p:cNvPr id="9" name="Text Box 2"/>
          <p:cNvSpPr txBox="1">
            <a:spLocks noChangeArrowheads="1"/>
          </p:cNvSpPr>
          <p:nvPr/>
        </p:nvSpPr>
        <p:spPr bwMode="auto">
          <a:xfrm>
            <a:off x="6371882" y="4533761"/>
            <a:ext cx="1348819" cy="284183"/>
          </a:xfrm>
          <a:prstGeom prst="rect">
            <a:avLst/>
          </a:prstGeom>
          <a:solidFill>
            <a:srgbClr val="C0504D"/>
          </a:solid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en-GB" sz="1200" dirty="0">
                <a:solidFill>
                  <a:srgbClr val="FFFFFF"/>
                </a:solidFill>
                <a:effectLst/>
                <a:latin typeface="Arial"/>
                <a:ea typeface="Calibri"/>
                <a:cs typeface="Times New Roman"/>
              </a:rPr>
              <a:t>Community participation</a:t>
            </a:r>
            <a:endParaRPr lang="en-GB" sz="1800" dirty="0">
              <a:effectLst/>
              <a:latin typeface="Arial"/>
              <a:ea typeface="Calibri"/>
              <a:cs typeface="Times New Roman"/>
            </a:endParaRPr>
          </a:p>
          <a:p>
            <a:pPr>
              <a:lnSpc>
                <a:spcPct val="115000"/>
              </a:lnSpc>
              <a:spcAft>
                <a:spcPts val="0"/>
              </a:spcAft>
            </a:pPr>
            <a:r>
              <a:rPr lang="en-GB" sz="1200" dirty="0">
                <a:solidFill>
                  <a:srgbClr val="FFFFFF"/>
                </a:solidFill>
                <a:effectLst/>
                <a:latin typeface="Arial"/>
                <a:ea typeface="Calibri"/>
                <a:cs typeface="Times New Roman"/>
              </a:rPr>
              <a:t> </a:t>
            </a:r>
            <a:endParaRPr lang="en-GB" sz="1200" dirty="0">
              <a:effectLst/>
              <a:latin typeface="Arial"/>
              <a:ea typeface="Calibri"/>
              <a:cs typeface="Times New Roman"/>
            </a:endParaRPr>
          </a:p>
        </p:txBody>
      </p:sp>
      <p:sp>
        <p:nvSpPr>
          <p:cNvPr id="10" name="Text Box 2"/>
          <p:cNvSpPr txBox="1">
            <a:spLocks noChangeArrowheads="1"/>
          </p:cNvSpPr>
          <p:nvPr/>
        </p:nvSpPr>
        <p:spPr bwMode="auto">
          <a:xfrm>
            <a:off x="6270943" y="5149357"/>
            <a:ext cx="1374090" cy="579093"/>
          </a:xfrm>
          <a:prstGeom prst="rect">
            <a:avLst/>
          </a:prstGeom>
          <a:solidFill>
            <a:srgbClr val="C0504D"/>
          </a:solid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en-GB" sz="1200" dirty="0">
                <a:solidFill>
                  <a:srgbClr val="FFFFFF"/>
                </a:solidFill>
                <a:effectLst/>
                <a:latin typeface="Arial"/>
                <a:ea typeface="Calibri"/>
                <a:cs typeface="Times New Roman"/>
              </a:rPr>
              <a:t>Out of school hours learning</a:t>
            </a:r>
            <a:endParaRPr lang="en-GB" sz="1800" dirty="0">
              <a:effectLst/>
              <a:latin typeface="Arial"/>
              <a:ea typeface="Calibri"/>
              <a:cs typeface="Times New Roman"/>
            </a:endParaRPr>
          </a:p>
        </p:txBody>
      </p:sp>
      <p:sp>
        <p:nvSpPr>
          <p:cNvPr id="11" name="Text Box 2"/>
          <p:cNvSpPr txBox="1">
            <a:spLocks noChangeArrowheads="1"/>
          </p:cNvSpPr>
          <p:nvPr/>
        </p:nvSpPr>
        <p:spPr bwMode="auto">
          <a:xfrm>
            <a:off x="6408006" y="5894150"/>
            <a:ext cx="1099964" cy="327660"/>
          </a:xfrm>
          <a:prstGeom prst="rect">
            <a:avLst/>
          </a:prstGeom>
          <a:solidFill>
            <a:srgbClr val="C0504D"/>
          </a:solid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en-GB" sz="1200" dirty="0">
                <a:solidFill>
                  <a:srgbClr val="FFFFFF"/>
                </a:solidFill>
                <a:effectLst/>
                <a:latin typeface="Arial"/>
                <a:ea typeface="Calibri"/>
                <a:cs typeface="Times New Roman"/>
              </a:rPr>
              <a:t>Evaluation</a:t>
            </a:r>
            <a:endParaRPr lang="en-GB" sz="1800" dirty="0">
              <a:effectLst/>
              <a:latin typeface="Arial"/>
              <a:ea typeface="Calibri"/>
              <a:cs typeface="Times New Roman"/>
            </a:endParaRPr>
          </a:p>
        </p:txBody>
      </p:sp>
      <p:sp>
        <p:nvSpPr>
          <p:cNvPr id="12" name="Text Box 2"/>
          <p:cNvSpPr txBox="1">
            <a:spLocks noChangeArrowheads="1"/>
          </p:cNvSpPr>
          <p:nvPr/>
        </p:nvSpPr>
        <p:spPr bwMode="auto">
          <a:xfrm>
            <a:off x="1835696" y="3349657"/>
            <a:ext cx="1424940" cy="294005"/>
          </a:xfrm>
          <a:prstGeom prst="rect">
            <a:avLst/>
          </a:prstGeom>
          <a:solidFill>
            <a:srgbClr val="C0504D"/>
          </a:solid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n-GB" sz="1200" dirty="0">
                <a:solidFill>
                  <a:srgbClr val="FFFFFF"/>
                </a:solidFill>
                <a:effectLst/>
                <a:latin typeface="Arial"/>
                <a:ea typeface="Calibri"/>
                <a:cs typeface="Times New Roman"/>
              </a:rPr>
              <a:t>Nurture groups</a:t>
            </a:r>
            <a:endParaRPr lang="en-GB" sz="1800" dirty="0">
              <a:effectLst/>
              <a:latin typeface="Arial"/>
              <a:ea typeface="Calibri"/>
              <a:cs typeface="Times New Roman"/>
            </a:endParaRPr>
          </a:p>
        </p:txBody>
      </p:sp>
      <p:sp>
        <p:nvSpPr>
          <p:cNvPr id="13" name="Text Box 2"/>
          <p:cNvSpPr txBox="1">
            <a:spLocks noChangeArrowheads="1"/>
          </p:cNvSpPr>
          <p:nvPr/>
        </p:nvSpPr>
        <p:spPr bwMode="auto">
          <a:xfrm>
            <a:off x="1894248" y="3812719"/>
            <a:ext cx="1366388" cy="1014730"/>
          </a:xfrm>
          <a:prstGeom prst="rect">
            <a:avLst/>
          </a:prstGeom>
          <a:solidFill>
            <a:srgbClr val="C0504D"/>
          </a:solid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en-GB" sz="1200" dirty="0">
                <a:solidFill>
                  <a:srgbClr val="FFFFFF"/>
                </a:solidFill>
                <a:effectLst/>
                <a:latin typeface="Arial"/>
                <a:ea typeface="Calibri"/>
                <a:cs typeface="Times New Roman"/>
              </a:rPr>
              <a:t>Team around    </a:t>
            </a:r>
            <a:endParaRPr lang="en-GB" sz="1800" dirty="0">
              <a:effectLst/>
              <a:latin typeface="Arial"/>
              <a:ea typeface="Calibri"/>
              <a:cs typeface="Times New Roman"/>
            </a:endParaRPr>
          </a:p>
          <a:p>
            <a:pPr>
              <a:lnSpc>
                <a:spcPct val="115000"/>
              </a:lnSpc>
              <a:spcAft>
                <a:spcPts val="0"/>
              </a:spcAft>
            </a:pPr>
            <a:r>
              <a:rPr lang="en-GB" sz="1200" dirty="0">
                <a:solidFill>
                  <a:srgbClr val="FFFFFF"/>
                </a:solidFill>
                <a:effectLst/>
                <a:latin typeface="Arial"/>
                <a:ea typeface="Calibri"/>
                <a:cs typeface="Times New Roman"/>
              </a:rPr>
              <a:t>the family – support for</a:t>
            </a:r>
            <a:endParaRPr lang="en-GB" sz="1800" dirty="0">
              <a:effectLst/>
              <a:latin typeface="Arial"/>
              <a:ea typeface="Calibri"/>
              <a:cs typeface="Times New Roman"/>
            </a:endParaRPr>
          </a:p>
          <a:p>
            <a:pPr>
              <a:lnSpc>
                <a:spcPct val="115000"/>
              </a:lnSpc>
              <a:spcAft>
                <a:spcPts val="0"/>
              </a:spcAft>
            </a:pPr>
            <a:r>
              <a:rPr lang="en-GB" sz="1200" dirty="0">
                <a:solidFill>
                  <a:srgbClr val="FFFFFF"/>
                </a:solidFill>
                <a:effectLst/>
                <a:latin typeface="Arial"/>
                <a:ea typeface="Calibri"/>
                <a:cs typeface="Times New Roman"/>
              </a:rPr>
              <a:t>vulnerable pupils</a:t>
            </a:r>
            <a:endParaRPr lang="en-GB" sz="1800" dirty="0">
              <a:effectLst/>
              <a:latin typeface="Arial"/>
              <a:ea typeface="Calibri"/>
              <a:cs typeface="Times New Roman"/>
            </a:endParaRPr>
          </a:p>
        </p:txBody>
      </p:sp>
      <p:sp>
        <p:nvSpPr>
          <p:cNvPr id="14" name="Text Box 2"/>
          <p:cNvSpPr txBox="1">
            <a:spLocks noChangeArrowheads="1"/>
          </p:cNvSpPr>
          <p:nvPr/>
        </p:nvSpPr>
        <p:spPr bwMode="auto">
          <a:xfrm>
            <a:off x="1878098" y="4960997"/>
            <a:ext cx="1440815" cy="357505"/>
          </a:xfrm>
          <a:prstGeom prst="rect">
            <a:avLst/>
          </a:prstGeom>
          <a:solidFill>
            <a:srgbClr val="C0504D"/>
          </a:solid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n-GB" sz="1200" dirty="0">
                <a:solidFill>
                  <a:srgbClr val="FFFFFF"/>
                </a:solidFill>
                <a:effectLst/>
                <a:latin typeface="Arial"/>
                <a:ea typeface="Calibri"/>
                <a:cs typeface="Times New Roman"/>
              </a:rPr>
              <a:t>Family learning</a:t>
            </a:r>
            <a:endParaRPr lang="en-GB" sz="1800" dirty="0">
              <a:effectLst/>
              <a:latin typeface="Arial"/>
              <a:ea typeface="Calibri"/>
              <a:cs typeface="Times New Roman"/>
            </a:endParaRPr>
          </a:p>
        </p:txBody>
      </p:sp>
      <p:sp>
        <p:nvSpPr>
          <p:cNvPr id="15" name="Text Box 2"/>
          <p:cNvSpPr txBox="1">
            <a:spLocks noChangeArrowheads="1"/>
          </p:cNvSpPr>
          <p:nvPr/>
        </p:nvSpPr>
        <p:spPr bwMode="auto">
          <a:xfrm>
            <a:off x="1856201" y="5408962"/>
            <a:ext cx="1615123" cy="619760"/>
          </a:xfrm>
          <a:prstGeom prst="rect">
            <a:avLst/>
          </a:prstGeom>
          <a:solidFill>
            <a:srgbClr val="C0504D"/>
          </a:solid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en-GB" sz="1200" dirty="0">
                <a:solidFill>
                  <a:srgbClr val="FFFFFF"/>
                </a:solidFill>
                <a:effectLst/>
                <a:latin typeface="Arial"/>
                <a:ea typeface="Calibri"/>
                <a:cs typeface="Times New Roman"/>
              </a:rPr>
              <a:t>Pooling resources and use of Pupil Deprivation Grant</a:t>
            </a:r>
            <a:endParaRPr lang="en-GB" sz="1800" dirty="0">
              <a:effectLst/>
              <a:latin typeface="Arial"/>
              <a:ea typeface="Calibri"/>
              <a:cs typeface="Times New Roman"/>
            </a:endParaRPr>
          </a:p>
        </p:txBody>
      </p:sp>
      <p:sp>
        <p:nvSpPr>
          <p:cNvPr id="16" name="Text Box 11"/>
          <p:cNvSpPr txBox="1"/>
          <p:nvPr/>
        </p:nvSpPr>
        <p:spPr>
          <a:xfrm>
            <a:off x="3412166" y="3254366"/>
            <a:ext cx="2606029" cy="2969622"/>
          </a:xfrm>
          <a:prstGeom prst="rect">
            <a:avLst/>
          </a:prstGeom>
          <a:solidFill>
            <a:srgbClr val="4BACC6"/>
          </a:solidFill>
          <a:ln/>
        </p:spPr>
        <p:style>
          <a:lnRef idx="3">
            <a:schemeClr val="lt1"/>
          </a:lnRef>
          <a:fillRef idx="1">
            <a:schemeClr val="accent5"/>
          </a:fillRef>
          <a:effectRef idx="1">
            <a:schemeClr val="accent5"/>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0"/>
              </a:spcAft>
            </a:pPr>
            <a:r>
              <a:rPr lang="en-GB" sz="1200" b="1" dirty="0">
                <a:effectLst/>
                <a:latin typeface="Arial"/>
                <a:ea typeface="Calibri"/>
                <a:cs typeface="Times New Roman"/>
              </a:rPr>
              <a:t>Ten in-school strategies</a:t>
            </a:r>
            <a:r>
              <a:rPr lang="en-GB" sz="1200" dirty="0">
                <a:effectLst/>
                <a:latin typeface="Arial"/>
                <a:ea typeface="Calibri"/>
                <a:cs typeface="Times New Roman"/>
              </a:rPr>
              <a:t>:</a:t>
            </a:r>
          </a:p>
          <a:p>
            <a:pPr>
              <a:lnSpc>
                <a:spcPct val="115000"/>
              </a:lnSpc>
              <a:spcAft>
                <a:spcPts val="0"/>
              </a:spcAft>
            </a:pPr>
            <a:r>
              <a:rPr lang="en-GB" sz="1050" dirty="0">
                <a:effectLst/>
                <a:latin typeface="Arial"/>
                <a:ea typeface="Calibri"/>
                <a:cs typeface="Times New Roman"/>
              </a:rPr>
              <a:t> </a:t>
            </a:r>
          </a:p>
          <a:p>
            <a:pPr marL="342900" lvl="0" indent="-342900">
              <a:lnSpc>
                <a:spcPct val="115000"/>
              </a:lnSpc>
              <a:spcAft>
                <a:spcPts val="0"/>
              </a:spcAft>
              <a:buFont typeface="Symbol"/>
              <a:buChar char=""/>
            </a:pPr>
            <a:r>
              <a:rPr lang="en-GB" sz="1100" dirty="0">
                <a:effectLst/>
                <a:latin typeface="Arial"/>
                <a:ea typeface="Calibri"/>
                <a:cs typeface="Times New Roman"/>
              </a:rPr>
              <a:t>Whole-school approach</a:t>
            </a:r>
            <a:endParaRPr lang="en-GB" sz="1600" dirty="0">
              <a:effectLst/>
              <a:latin typeface="Arial"/>
              <a:ea typeface="Calibri"/>
              <a:cs typeface="Times New Roman"/>
            </a:endParaRPr>
          </a:p>
          <a:p>
            <a:pPr marL="342900" lvl="0" indent="-342900">
              <a:lnSpc>
                <a:spcPct val="115000"/>
              </a:lnSpc>
              <a:spcAft>
                <a:spcPts val="0"/>
              </a:spcAft>
              <a:buFont typeface="Symbol"/>
              <a:buChar char=""/>
            </a:pPr>
            <a:r>
              <a:rPr lang="en-GB" sz="1100" dirty="0">
                <a:effectLst/>
                <a:latin typeface="Arial"/>
                <a:ea typeface="Calibri"/>
                <a:cs typeface="Times New Roman"/>
              </a:rPr>
              <a:t>Using data to identify and track progress</a:t>
            </a:r>
            <a:endParaRPr lang="en-GB" sz="1600" dirty="0">
              <a:effectLst/>
              <a:latin typeface="Arial"/>
              <a:ea typeface="Calibri"/>
              <a:cs typeface="Times New Roman"/>
            </a:endParaRPr>
          </a:p>
          <a:p>
            <a:pPr marL="342900" lvl="0" indent="-342900">
              <a:lnSpc>
                <a:spcPct val="115000"/>
              </a:lnSpc>
              <a:spcAft>
                <a:spcPts val="0"/>
              </a:spcAft>
              <a:buFont typeface="Symbol"/>
              <a:buChar char=""/>
            </a:pPr>
            <a:r>
              <a:rPr lang="en-GB" sz="1100" dirty="0">
                <a:effectLst/>
                <a:latin typeface="Arial"/>
                <a:ea typeface="Calibri"/>
                <a:cs typeface="Times New Roman"/>
              </a:rPr>
              <a:t>Literacy and learning skills</a:t>
            </a:r>
            <a:endParaRPr lang="en-GB" sz="1600" dirty="0">
              <a:effectLst/>
              <a:latin typeface="Arial"/>
              <a:ea typeface="Calibri"/>
              <a:cs typeface="Times New Roman"/>
            </a:endParaRPr>
          </a:p>
          <a:p>
            <a:pPr marL="342900" lvl="0" indent="-342900">
              <a:lnSpc>
                <a:spcPct val="115000"/>
              </a:lnSpc>
              <a:spcAft>
                <a:spcPts val="0"/>
              </a:spcAft>
              <a:buFont typeface="Symbol"/>
              <a:buChar char=""/>
            </a:pPr>
            <a:r>
              <a:rPr lang="en-GB" sz="1100" dirty="0">
                <a:effectLst/>
                <a:latin typeface="Arial"/>
                <a:ea typeface="Calibri"/>
                <a:cs typeface="Times New Roman"/>
              </a:rPr>
              <a:t>Social and emotional skills</a:t>
            </a:r>
            <a:endParaRPr lang="en-GB" sz="1600" dirty="0">
              <a:effectLst/>
              <a:latin typeface="Arial"/>
              <a:ea typeface="Calibri"/>
              <a:cs typeface="Times New Roman"/>
            </a:endParaRPr>
          </a:p>
          <a:p>
            <a:pPr marL="342900" lvl="0" indent="-342900">
              <a:lnSpc>
                <a:spcPct val="115000"/>
              </a:lnSpc>
              <a:spcAft>
                <a:spcPts val="0"/>
              </a:spcAft>
              <a:buFont typeface="Symbol"/>
              <a:buChar char=""/>
            </a:pPr>
            <a:r>
              <a:rPr lang="en-GB" sz="1100" dirty="0">
                <a:effectLst/>
                <a:latin typeface="Arial"/>
                <a:ea typeface="Calibri"/>
                <a:cs typeface="Times New Roman"/>
              </a:rPr>
              <a:t>Attendance, punctuality and behaviour</a:t>
            </a:r>
            <a:endParaRPr lang="en-GB" sz="1600" dirty="0">
              <a:effectLst/>
              <a:latin typeface="Arial"/>
              <a:ea typeface="Calibri"/>
              <a:cs typeface="Times New Roman"/>
            </a:endParaRPr>
          </a:p>
          <a:p>
            <a:pPr marL="342900" lvl="0" indent="-342900">
              <a:lnSpc>
                <a:spcPct val="115000"/>
              </a:lnSpc>
              <a:spcAft>
                <a:spcPts val="0"/>
              </a:spcAft>
              <a:buFont typeface="Symbol"/>
              <a:buChar char=""/>
            </a:pPr>
            <a:r>
              <a:rPr lang="en-GB" sz="1100" dirty="0">
                <a:effectLst/>
                <a:latin typeface="Arial"/>
                <a:ea typeface="Calibri"/>
                <a:cs typeface="Times New Roman"/>
              </a:rPr>
              <a:t>Tailoring the curriculum</a:t>
            </a:r>
            <a:endParaRPr lang="en-GB" sz="1600" dirty="0">
              <a:effectLst/>
              <a:latin typeface="Arial"/>
              <a:ea typeface="Calibri"/>
              <a:cs typeface="Times New Roman"/>
            </a:endParaRPr>
          </a:p>
          <a:p>
            <a:pPr marL="342900" lvl="0" indent="-342900">
              <a:lnSpc>
                <a:spcPct val="115000"/>
              </a:lnSpc>
              <a:spcAft>
                <a:spcPts val="0"/>
              </a:spcAft>
              <a:buFont typeface="Symbol"/>
              <a:buChar char=""/>
            </a:pPr>
            <a:r>
              <a:rPr lang="en-GB" sz="1100" dirty="0">
                <a:effectLst/>
                <a:latin typeface="Arial"/>
                <a:ea typeface="Calibri"/>
                <a:cs typeface="Times New Roman"/>
              </a:rPr>
              <a:t>Enriching experiences</a:t>
            </a:r>
            <a:endParaRPr lang="en-GB" sz="1600" dirty="0">
              <a:effectLst/>
              <a:latin typeface="Arial"/>
              <a:ea typeface="Calibri"/>
              <a:cs typeface="Times New Roman"/>
            </a:endParaRPr>
          </a:p>
          <a:p>
            <a:pPr marL="342900" lvl="0" indent="-342900">
              <a:lnSpc>
                <a:spcPct val="115000"/>
              </a:lnSpc>
              <a:spcAft>
                <a:spcPts val="0"/>
              </a:spcAft>
              <a:buFont typeface="Symbol"/>
              <a:buChar char=""/>
            </a:pPr>
            <a:r>
              <a:rPr lang="en-GB" sz="1100" dirty="0">
                <a:effectLst/>
                <a:latin typeface="Arial"/>
                <a:ea typeface="Calibri"/>
                <a:cs typeface="Times New Roman"/>
              </a:rPr>
              <a:t>Listening to learners</a:t>
            </a:r>
            <a:endParaRPr lang="en-GB" sz="1600" dirty="0">
              <a:effectLst/>
              <a:latin typeface="Arial"/>
              <a:ea typeface="Calibri"/>
              <a:cs typeface="Times New Roman"/>
            </a:endParaRPr>
          </a:p>
          <a:p>
            <a:pPr marL="342900" lvl="0" indent="-342900">
              <a:lnSpc>
                <a:spcPct val="115000"/>
              </a:lnSpc>
              <a:spcAft>
                <a:spcPts val="0"/>
              </a:spcAft>
              <a:buFont typeface="Symbol"/>
              <a:buChar char=""/>
            </a:pPr>
            <a:r>
              <a:rPr lang="en-GB" sz="1100" dirty="0">
                <a:effectLst/>
                <a:latin typeface="Arial"/>
                <a:ea typeface="Calibri"/>
                <a:cs typeface="Times New Roman"/>
              </a:rPr>
              <a:t>Engaging parents</a:t>
            </a:r>
            <a:endParaRPr lang="en-GB" sz="1600" dirty="0">
              <a:effectLst/>
              <a:latin typeface="Arial"/>
              <a:ea typeface="Calibri"/>
              <a:cs typeface="Times New Roman"/>
            </a:endParaRPr>
          </a:p>
          <a:p>
            <a:pPr marL="342900" lvl="0" indent="-342900">
              <a:lnSpc>
                <a:spcPct val="115000"/>
              </a:lnSpc>
              <a:spcAft>
                <a:spcPts val="0"/>
              </a:spcAft>
              <a:buFont typeface="Symbol"/>
              <a:buChar char=""/>
            </a:pPr>
            <a:r>
              <a:rPr lang="en-GB" sz="1100" dirty="0">
                <a:effectLst/>
                <a:latin typeface="Arial"/>
                <a:ea typeface="Calibri"/>
                <a:cs typeface="Times New Roman"/>
              </a:rPr>
              <a:t>Developing staff expertise</a:t>
            </a:r>
            <a:endParaRPr lang="en-GB" sz="1600" dirty="0">
              <a:effectLst/>
              <a:latin typeface="Arial"/>
              <a:ea typeface="Calibri"/>
              <a:cs typeface="Times New Roman"/>
            </a:endParaRPr>
          </a:p>
        </p:txBody>
      </p:sp>
    </p:spTree>
    <p:extLst>
      <p:ext uri="{BB962C8B-B14F-4D97-AF65-F5344CB8AC3E}">
        <p14:creationId xmlns:p14="http://schemas.microsoft.com/office/powerpoint/2010/main" val="11742192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1556792"/>
            <a:ext cx="7772400" cy="5301208"/>
          </a:xfrm>
        </p:spPr>
        <p:txBody>
          <a:bodyPr/>
          <a:lstStyle/>
          <a:p>
            <a:pPr marL="0" indent="0">
              <a:buNone/>
            </a:pPr>
            <a:r>
              <a:rPr lang="en-GB" sz="2400" b="1" dirty="0" smtClean="0">
                <a:solidFill>
                  <a:srgbClr val="FF0000"/>
                </a:solidFill>
              </a:rPr>
              <a:t>Slide 4:  What </a:t>
            </a:r>
            <a:r>
              <a:rPr lang="en-GB" sz="2400" b="1" dirty="0">
                <a:solidFill>
                  <a:srgbClr val="FF0000"/>
                </a:solidFill>
              </a:rPr>
              <a:t>do effective schools in challenging circumstances do well?</a:t>
            </a:r>
          </a:p>
          <a:p>
            <a:pPr marL="0" indent="0">
              <a:buNone/>
            </a:pPr>
            <a:endParaRPr lang="en-GB" sz="2400" dirty="0"/>
          </a:p>
          <a:p>
            <a:pPr marL="444500" indent="-444500">
              <a:buNone/>
            </a:pPr>
            <a:r>
              <a:rPr lang="en-GB" sz="2400" dirty="0"/>
              <a:t>1	Identifying, tracking and monitoring disadvantaged pupils’ progress</a:t>
            </a:r>
          </a:p>
          <a:p>
            <a:pPr marL="444500" indent="-444500">
              <a:buNone/>
            </a:pPr>
            <a:r>
              <a:rPr lang="en-GB" sz="2400" dirty="0"/>
              <a:t>2	Tailoring the curriculum to the needs of disadvantaged pupils</a:t>
            </a:r>
          </a:p>
          <a:p>
            <a:pPr marL="444500" indent="-444500">
              <a:buNone/>
            </a:pPr>
            <a:r>
              <a:rPr lang="en-GB" sz="2400" dirty="0"/>
              <a:t>3	Engaging with parents and the community</a:t>
            </a:r>
          </a:p>
          <a:p>
            <a:pPr marL="444500" indent="-444500">
              <a:buNone/>
            </a:pPr>
            <a:r>
              <a:rPr lang="en-GB" sz="2400" dirty="0"/>
              <a:t>4	Partnership working</a:t>
            </a:r>
          </a:p>
          <a:p>
            <a:pPr marL="444500" indent="-444500">
              <a:buNone/>
            </a:pPr>
            <a:r>
              <a:rPr lang="en-GB" sz="2400" dirty="0"/>
              <a:t>5	Leadership and management in tackling disadvantage </a:t>
            </a:r>
          </a:p>
          <a:p>
            <a:pPr marL="0" indent="0">
              <a:buNone/>
            </a:pPr>
            <a:endParaRPr lang="en-GB" dirty="0"/>
          </a:p>
        </p:txBody>
      </p:sp>
    </p:spTree>
    <p:extLst>
      <p:ext uri="{BB962C8B-B14F-4D97-AF65-F5344CB8AC3E}">
        <p14:creationId xmlns:p14="http://schemas.microsoft.com/office/powerpoint/2010/main" val="17481707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2204864"/>
            <a:ext cx="7772400" cy="4653136"/>
          </a:xfrm>
        </p:spPr>
        <p:txBody>
          <a:bodyPr/>
          <a:lstStyle/>
          <a:p>
            <a:pPr marL="0" indent="0" algn="ctr">
              <a:buNone/>
            </a:pPr>
            <a:r>
              <a:rPr lang="en-GB" b="1" dirty="0"/>
              <a:t>Part 4:   How can we tackle poverty and disadvantage more effectively?  </a:t>
            </a:r>
            <a:endParaRPr lang="en-GB" b="1" dirty="0" smtClean="0"/>
          </a:p>
          <a:p>
            <a:pPr marL="0" indent="0" algn="ctr">
              <a:buNone/>
            </a:pPr>
            <a:r>
              <a:rPr lang="en-GB" b="1" dirty="0" smtClean="0"/>
              <a:t>Action </a:t>
            </a:r>
            <a:r>
              <a:rPr lang="en-GB" b="1" dirty="0"/>
              <a:t>planning for improvement</a:t>
            </a:r>
          </a:p>
        </p:txBody>
      </p:sp>
    </p:spTree>
    <p:extLst>
      <p:ext uri="{BB962C8B-B14F-4D97-AF65-F5344CB8AC3E}">
        <p14:creationId xmlns:p14="http://schemas.microsoft.com/office/powerpoint/2010/main" val="4223620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1052736"/>
            <a:ext cx="7772400" cy="5805264"/>
          </a:xfrm>
        </p:spPr>
        <p:txBody>
          <a:bodyPr/>
          <a:lstStyle/>
          <a:p>
            <a:pPr marL="0" indent="0">
              <a:buNone/>
            </a:pPr>
            <a:r>
              <a:rPr lang="en-GB" sz="2000" b="1" dirty="0" smtClean="0">
                <a:solidFill>
                  <a:srgbClr val="FF0000"/>
                </a:solidFill>
              </a:rPr>
              <a:t>Slide 1:  Objectives </a:t>
            </a:r>
            <a:r>
              <a:rPr lang="en-GB" sz="2000" b="1" dirty="0">
                <a:solidFill>
                  <a:srgbClr val="FF0000"/>
                </a:solidFill>
              </a:rPr>
              <a:t>for participants:	</a:t>
            </a:r>
            <a:r>
              <a:rPr lang="en-GB" sz="2000" dirty="0"/>
              <a:t>	</a:t>
            </a:r>
          </a:p>
          <a:p>
            <a:pPr marL="0" indent="0">
              <a:buNone/>
            </a:pPr>
            <a:endParaRPr lang="en-GB" sz="1000" dirty="0"/>
          </a:p>
          <a:p>
            <a:pPr marL="0" indent="0">
              <a:buNone/>
            </a:pPr>
            <a:r>
              <a:rPr lang="en-GB" sz="2000" dirty="0"/>
              <a:t>By the end of this session, participants will have:</a:t>
            </a:r>
          </a:p>
          <a:p>
            <a:pPr marL="0" indent="0">
              <a:buNone/>
            </a:pPr>
            <a:endParaRPr lang="en-GB" sz="1000" dirty="0"/>
          </a:p>
          <a:p>
            <a:pPr marL="357188" indent="-174625">
              <a:buNone/>
            </a:pPr>
            <a:r>
              <a:rPr lang="en-GB" sz="2000" dirty="0"/>
              <a:t>•	reflected on their own and the school’s provision for disadvantaged pupils; and</a:t>
            </a:r>
          </a:p>
          <a:p>
            <a:pPr marL="357188" indent="-174625">
              <a:buNone/>
            </a:pPr>
            <a:r>
              <a:rPr lang="en-GB" sz="2000" dirty="0"/>
              <a:t>•	considered research evidence on improving learning and attainment.</a:t>
            </a:r>
          </a:p>
          <a:p>
            <a:pPr marL="0" indent="0">
              <a:buNone/>
            </a:pPr>
            <a:endParaRPr lang="en-GB" sz="1000" dirty="0"/>
          </a:p>
          <a:p>
            <a:pPr marL="0" indent="0">
              <a:buNone/>
            </a:pPr>
            <a:r>
              <a:rPr lang="en-GB" sz="2000" dirty="0">
                <a:solidFill>
                  <a:srgbClr val="FF0000"/>
                </a:solidFill>
              </a:rPr>
              <a:t>Outcomes for participants:</a:t>
            </a:r>
          </a:p>
          <a:p>
            <a:pPr marL="0" indent="0">
              <a:buNone/>
            </a:pPr>
            <a:endParaRPr lang="en-GB" sz="1000" dirty="0"/>
          </a:p>
          <a:p>
            <a:pPr marL="0" indent="0">
              <a:buNone/>
            </a:pPr>
            <a:r>
              <a:rPr lang="en-GB" sz="2000" dirty="0"/>
              <a:t>By the end of this session, participants will have:</a:t>
            </a:r>
          </a:p>
          <a:p>
            <a:pPr marL="0" indent="0">
              <a:buNone/>
            </a:pPr>
            <a:endParaRPr lang="en-GB" sz="1000" dirty="0"/>
          </a:p>
          <a:p>
            <a:pPr marL="357188" indent="-174625">
              <a:buNone/>
            </a:pPr>
            <a:r>
              <a:rPr lang="en-GB" sz="2000" dirty="0"/>
              <a:t>•	identified at least one change to their practice to benefit disadvantaged pupils; and</a:t>
            </a:r>
          </a:p>
          <a:p>
            <a:pPr marL="357188" indent="-174625">
              <a:buNone/>
            </a:pPr>
            <a:r>
              <a:rPr lang="en-GB" sz="2000" dirty="0"/>
              <a:t>•	proposed actions for department and school improvement plans. </a:t>
            </a:r>
          </a:p>
          <a:p>
            <a:pPr marL="0" indent="0">
              <a:buNone/>
            </a:pPr>
            <a:endParaRPr lang="en-GB" dirty="0"/>
          </a:p>
        </p:txBody>
      </p:sp>
    </p:spTree>
    <p:extLst>
      <p:ext uri="{BB962C8B-B14F-4D97-AF65-F5344CB8AC3E}">
        <p14:creationId xmlns:p14="http://schemas.microsoft.com/office/powerpoint/2010/main" val="34114887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ctrTitle"/>
          </p:nvPr>
        </p:nvSpPr>
        <p:spPr/>
        <p:txBody>
          <a:bodyPr/>
          <a:lstStyle/>
          <a:p>
            <a:pPr algn="l" eaLnBrk="1" hangingPunct="1"/>
            <a:r>
              <a:rPr lang="en-GB" b="1" dirty="0" smtClean="0">
                <a:solidFill>
                  <a:schemeClr val="accent2"/>
                </a:solidFill>
              </a:rPr>
              <a:t/>
            </a:r>
            <a:br>
              <a:rPr lang="en-GB" b="1" dirty="0" smtClean="0">
                <a:solidFill>
                  <a:schemeClr val="accent2"/>
                </a:solidFill>
              </a:rPr>
            </a:br>
            <a:r>
              <a:rPr lang="en-GB" b="1" dirty="0" smtClean="0">
                <a:solidFill>
                  <a:schemeClr val="accent2"/>
                </a:solidFill>
              </a:rPr>
              <a:t/>
            </a:r>
            <a:br>
              <a:rPr lang="en-GB" b="1" dirty="0" smtClean="0">
                <a:solidFill>
                  <a:schemeClr val="accent2"/>
                </a:solidFill>
              </a:rPr>
            </a:br>
            <a:r>
              <a:rPr lang="en-GB" b="1" dirty="0" smtClean="0">
                <a:solidFill>
                  <a:schemeClr val="accent2"/>
                </a:solidFill>
              </a:rPr>
              <a:t/>
            </a:r>
            <a:br>
              <a:rPr lang="en-GB" b="1" dirty="0" smtClean="0">
                <a:solidFill>
                  <a:schemeClr val="accent2"/>
                </a:solidFill>
              </a:rPr>
            </a:br>
            <a:r>
              <a:rPr lang="en-US" dirty="0" smtClean="0"/>
              <a:t/>
            </a:r>
            <a:br>
              <a:rPr lang="en-US" dirty="0" smtClean="0"/>
            </a:br>
            <a:endParaRPr lang="en-US" dirty="0" smtClean="0">
              <a:solidFill>
                <a:schemeClr val="accent2"/>
              </a:solidFill>
            </a:endParaRPr>
          </a:p>
        </p:txBody>
      </p:sp>
      <p:sp>
        <p:nvSpPr>
          <p:cNvPr id="19458" name="Subtitle 2"/>
          <p:cNvSpPr>
            <a:spLocks noGrp="1"/>
          </p:cNvSpPr>
          <p:nvPr>
            <p:ph type="subTitle" idx="1"/>
          </p:nvPr>
        </p:nvSpPr>
        <p:spPr>
          <a:xfrm>
            <a:off x="539552" y="692696"/>
            <a:ext cx="8280920" cy="4946105"/>
          </a:xfrm>
        </p:spPr>
        <p:txBody>
          <a:bodyPr/>
          <a:lstStyle/>
          <a:p>
            <a:pPr marL="609600" indent="-609600" algn="l" eaLnBrk="1" hangingPunct="1"/>
            <a:endParaRPr lang="en-GB" sz="1600" b="1" dirty="0" smtClean="0">
              <a:solidFill>
                <a:schemeClr val="accent2"/>
              </a:solidFill>
            </a:endParaRPr>
          </a:p>
          <a:p>
            <a:pPr algn="l"/>
            <a:r>
              <a:rPr lang="en-GB" sz="2400" b="1" dirty="0" smtClean="0">
                <a:solidFill>
                  <a:srgbClr val="FF0000"/>
                </a:solidFill>
              </a:rPr>
              <a:t>Slide 1:  Overall </a:t>
            </a:r>
            <a:r>
              <a:rPr lang="en-GB" sz="2400" b="1" dirty="0">
                <a:solidFill>
                  <a:srgbClr val="FF0000"/>
                </a:solidFill>
              </a:rPr>
              <a:t>aims of the training</a:t>
            </a:r>
            <a:r>
              <a:rPr lang="en-GB" sz="2400" b="1" dirty="0" smtClean="0">
                <a:solidFill>
                  <a:srgbClr val="FF0000"/>
                </a:solidFill>
              </a:rPr>
              <a:t>:</a:t>
            </a:r>
            <a:endParaRPr lang="en-GB" sz="2400" b="1" dirty="0">
              <a:solidFill>
                <a:srgbClr val="FF0000"/>
              </a:solidFill>
            </a:endParaRPr>
          </a:p>
          <a:p>
            <a:pPr algn="l"/>
            <a:endParaRPr lang="en-GB" sz="1000" b="1" dirty="0" smtClean="0"/>
          </a:p>
          <a:p>
            <a:pPr algn="l"/>
            <a:r>
              <a:rPr lang="en-GB" sz="1600" b="1" dirty="0" smtClean="0"/>
              <a:t>The </a:t>
            </a:r>
            <a:r>
              <a:rPr lang="en-GB" sz="1600" b="1" dirty="0"/>
              <a:t>overall aims of the training are to promote best practice in tackling poverty and disadvantage as well as support schools in developing a whole-school structured, coherent and focused approach to raising the achievement of disadvantaged pupils.  </a:t>
            </a:r>
          </a:p>
          <a:p>
            <a:pPr algn="l"/>
            <a:endParaRPr lang="en-GB" sz="1000" b="1" dirty="0" smtClean="0"/>
          </a:p>
          <a:p>
            <a:pPr algn="l"/>
            <a:r>
              <a:rPr lang="en-GB" sz="1600" b="1" dirty="0" smtClean="0">
                <a:solidFill>
                  <a:srgbClr val="FF0000"/>
                </a:solidFill>
              </a:rPr>
              <a:t>Objectives </a:t>
            </a:r>
            <a:r>
              <a:rPr lang="en-GB" sz="1600" b="1" dirty="0">
                <a:solidFill>
                  <a:srgbClr val="FF0000"/>
                </a:solidFill>
              </a:rPr>
              <a:t>for participants:	</a:t>
            </a:r>
          </a:p>
          <a:p>
            <a:pPr algn="l"/>
            <a:r>
              <a:rPr lang="en-GB" sz="1000" b="1" dirty="0"/>
              <a:t>	</a:t>
            </a:r>
          </a:p>
          <a:p>
            <a:pPr algn="l"/>
            <a:r>
              <a:rPr lang="en-GB" sz="1600" b="1" dirty="0"/>
              <a:t>By the end of this session, participants will have</a:t>
            </a:r>
            <a:r>
              <a:rPr lang="en-GB" sz="1600" b="1" dirty="0" smtClean="0"/>
              <a:t>:</a:t>
            </a:r>
            <a:endParaRPr lang="en-GB" sz="1600" b="1" dirty="0"/>
          </a:p>
          <a:p>
            <a:pPr marL="285750" indent="-285750" algn="l">
              <a:buFont typeface="Arial" panose="020B0604020202020204" pitchFamily="34" charset="0"/>
              <a:buChar char="•"/>
            </a:pPr>
            <a:r>
              <a:rPr lang="en-GB" sz="1600" b="1" dirty="0" smtClean="0"/>
              <a:t>considered </a:t>
            </a:r>
            <a:r>
              <a:rPr lang="en-GB" sz="1600" b="1" dirty="0"/>
              <a:t>the characteristics and impact of poverty and disadvantage on pupils; and</a:t>
            </a:r>
          </a:p>
          <a:p>
            <a:pPr marL="285750" indent="-285750" algn="l">
              <a:buFont typeface="Arial" panose="020B0604020202020204" pitchFamily="34" charset="0"/>
              <a:buChar char="•"/>
            </a:pPr>
            <a:r>
              <a:rPr lang="en-GB" sz="1600" b="1" dirty="0" smtClean="0"/>
              <a:t>reflected </a:t>
            </a:r>
            <a:r>
              <a:rPr lang="en-GB" sz="1600" b="1" dirty="0"/>
              <a:t>on how pupils in the school are affected by disadvantage. </a:t>
            </a:r>
          </a:p>
          <a:p>
            <a:pPr marL="609600" indent="-609600" algn="l">
              <a:buFont typeface="Arial" pitchFamily="34" charset="0"/>
              <a:buChar char="•"/>
            </a:pPr>
            <a:endParaRPr lang="en-GB" sz="1000" b="1" dirty="0"/>
          </a:p>
          <a:p>
            <a:pPr algn="l"/>
            <a:r>
              <a:rPr lang="en-GB" sz="1600" b="1" dirty="0">
                <a:solidFill>
                  <a:srgbClr val="FF0000"/>
                </a:solidFill>
              </a:rPr>
              <a:t>Outcomes for participants:</a:t>
            </a:r>
          </a:p>
          <a:p>
            <a:pPr marL="609600" indent="-609600" algn="l">
              <a:buFont typeface="Arial" pitchFamily="34" charset="0"/>
              <a:buChar char="•"/>
            </a:pPr>
            <a:endParaRPr lang="en-GB" sz="1000" b="1" dirty="0"/>
          </a:p>
          <a:p>
            <a:pPr algn="l"/>
            <a:r>
              <a:rPr lang="en-GB" sz="1600" b="1" dirty="0"/>
              <a:t>By the end of this session, participants should</a:t>
            </a:r>
            <a:r>
              <a:rPr lang="en-GB" sz="1600" b="1" dirty="0" smtClean="0"/>
              <a:t>:</a:t>
            </a:r>
            <a:endParaRPr lang="en-GB" sz="1600" b="1" dirty="0"/>
          </a:p>
          <a:p>
            <a:pPr marL="266700" indent="-266700" algn="l">
              <a:buFont typeface="Arial" pitchFamily="34" charset="0"/>
              <a:buChar char="•"/>
            </a:pPr>
            <a:r>
              <a:rPr lang="en-GB" sz="1600" b="1" dirty="0" smtClean="0"/>
              <a:t>understand </a:t>
            </a:r>
            <a:r>
              <a:rPr lang="en-GB" sz="1600" b="1" dirty="0"/>
              <a:t>how poverty and disadvantage impact on their pupils’ achievements and progress; and</a:t>
            </a:r>
          </a:p>
          <a:p>
            <a:pPr marL="266700" indent="-266700" algn="l">
              <a:buFont typeface="Arial" pitchFamily="34" charset="0"/>
              <a:buChar char="•"/>
            </a:pPr>
            <a:r>
              <a:rPr lang="en-GB" sz="1600" b="1" dirty="0" smtClean="0"/>
              <a:t>know </a:t>
            </a:r>
            <a:r>
              <a:rPr lang="en-GB" sz="1600" b="1" dirty="0"/>
              <a:t>the school priorities for tackling disadvantage identified in the school improvement plan.</a:t>
            </a:r>
          </a:p>
          <a:p>
            <a:pPr marL="609600" indent="-609600" algn="l">
              <a:buFont typeface="Arial" pitchFamily="34" charset="0"/>
              <a:buChar char="•"/>
            </a:pPr>
            <a:endParaRPr lang="en-GB" sz="36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ontent Placeholder 2"/>
          <p:cNvSpPr>
            <a:spLocks noGrp="1"/>
          </p:cNvSpPr>
          <p:nvPr>
            <p:ph idx="1"/>
          </p:nvPr>
        </p:nvSpPr>
        <p:spPr>
          <a:xfrm>
            <a:off x="251520" y="1484784"/>
            <a:ext cx="8496944" cy="4681066"/>
          </a:xfrm>
        </p:spPr>
        <p:txBody>
          <a:bodyPr/>
          <a:lstStyle/>
          <a:p>
            <a:pPr marL="609600" indent="-609600">
              <a:buNone/>
            </a:pPr>
            <a:r>
              <a:rPr lang="en-GB" sz="2400" b="1" dirty="0" smtClean="0">
                <a:solidFill>
                  <a:srgbClr val="FF0000"/>
                </a:solidFill>
              </a:rPr>
              <a:t>Slide 2:  How </a:t>
            </a:r>
            <a:r>
              <a:rPr lang="en-GB" sz="2400" b="1" dirty="0">
                <a:solidFill>
                  <a:srgbClr val="FF0000"/>
                </a:solidFill>
              </a:rPr>
              <a:t>should we define disadvantaged pupils?</a:t>
            </a:r>
          </a:p>
          <a:p>
            <a:pPr marL="609600" indent="-609600">
              <a:buNone/>
            </a:pPr>
            <a:endParaRPr lang="en-GB" sz="2400" b="1" dirty="0"/>
          </a:p>
          <a:p>
            <a:pPr marL="0" indent="0">
              <a:buNone/>
            </a:pPr>
            <a:r>
              <a:rPr lang="en-GB" sz="2400" b="1" dirty="0"/>
              <a:t>It is important to have a broad range of criteria for identifying disadvantaged pupils.  Disadvantaged pupils include:</a:t>
            </a:r>
          </a:p>
          <a:p>
            <a:pPr marL="609600" indent="-609600">
              <a:buNone/>
            </a:pPr>
            <a:endParaRPr lang="en-GB" sz="2400" b="1" dirty="0"/>
          </a:p>
          <a:p>
            <a:pPr marL="609600">
              <a:buNone/>
            </a:pPr>
            <a:r>
              <a:rPr lang="en-GB" sz="2400" b="1" dirty="0"/>
              <a:t>•	those eligible for free school meals;</a:t>
            </a:r>
          </a:p>
          <a:p>
            <a:pPr marL="609600">
              <a:buNone/>
            </a:pPr>
            <a:r>
              <a:rPr lang="en-GB" sz="2400" b="1" dirty="0"/>
              <a:t>•	those from minority groups;</a:t>
            </a:r>
          </a:p>
          <a:p>
            <a:pPr marL="609600">
              <a:buNone/>
            </a:pPr>
            <a:r>
              <a:rPr lang="en-GB" sz="2400" b="1" dirty="0"/>
              <a:t>•	those in families on low income;</a:t>
            </a:r>
          </a:p>
          <a:p>
            <a:pPr marL="609600">
              <a:buNone/>
            </a:pPr>
            <a:r>
              <a:rPr lang="en-GB" sz="2400" b="1" dirty="0"/>
              <a:t>•	looked-after children; and </a:t>
            </a:r>
          </a:p>
          <a:p>
            <a:pPr marL="609600">
              <a:buNone/>
            </a:pPr>
            <a:r>
              <a:rPr lang="en-GB" sz="2400" b="1" dirty="0"/>
              <a:t>•	traveller children.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836712"/>
            <a:ext cx="7772400" cy="6021288"/>
          </a:xfrm>
        </p:spPr>
        <p:txBody>
          <a:bodyPr/>
          <a:lstStyle/>
          <a:p>
            <a:pPr marL="0" indent="0">
              <a:buNone/>
            </a:pPr>
            <a:r>
              <a:rPr lang="en-GB" sz="2000" b="1" dirty="0" smtClean="0">
                <a:solidFill>
                  <a:srgbClr val="FF0000"/>
                </a:solidFill>
              </a:rPr>
              <a:t>Slide 3:  The </a:t>
            </a:r>
            <a:r>
              <a:rPr lang="en-GB" sz="2000" b="1" dirty="0">
                <a:solidFill>
                  <a:srgbClr val="FF0000"/>
                </a:solidFill>
              </a:rPr>
              <a:t>school’s percentage of </a:t>
            </a:r>
            <a:endParaRPr lang="en-GB" sz="2000" b="1" dirty="0" smtClean="0">
              <a:solidFill>
                <a:srgbClr val="FF0000"/>
              </a:solidFill>
            </a:endParaRPr>
          </a:p>
          <a:p>
            <a:pPr marL="0" indent="0">
              <a:buNone/>
            </a:pPr>
            <a:r>
              <a:rPr lang="en-GB" sz="2000" b="1" dirty="0" smtClean="0">
                <a:solidFill>
                  <a:srgbClr val="FF0000"/>
                </a:solidFill>
              </a:rPr>
              <a:t>statutory </a:t>
            </a:r>
            <a:r>
              <a:rPr lang="en-GB" sz="2000" b="1" dirty="0">
                <a:solidFill>
                  <a:srgbClr val="FF0000"/>
                </a:solidFill>
              </a:rPr>
              <a:t>school age pupils entitled to FSM – </a:t>
            </a:r>
            <a:endParaRPr lang="en-GB" sz="2000" b="1" dirty="0" smtClean="0">
              <a:solidFill>
                <a:srgbClr val="FF0000"/>
              </a:solidFill>
            </a:endParaRPr>
          </a:p>
          <a:p>
            <a:pPr marL="0" indent="0">
              <a:buNone/>
            </a:pPr>
            <a:r>
              <a:rPr lang="en-GB" sz="2000" b="1" dirty="0" smtClean="0">
                <a:solidFill>
                  <a:srgbClr val="FF0000"/>
                </a:solidFill>
              </a:rPr>
              <a:t>three </a:t>
            </a:r>
            <a:r>
              <a:rPr lang="en-GB" sz="2000" b="1" dirty="0">
                <a:solidFill>
                  <a:srgbClr val="FF0000"/>
                </a:solidFill>
              </a:rPr>
              <a:t>year average</a:t>
            </a:r>
          </a:p>
          <a:p>
            <a:pPr marL="0" indent="0">
              <a:buNone/>
            </a:pPr>
            <a:endParaRPr lang="en-GB" sz="1000" dirty="0"/>
          </a:p>
          <a:p>
            <a:pPr marL="0" indent="0">
              <a:buNone/>
            </a:pPr>
            <a:r>
              <a:rPr lang="en-GB" sz="1800" dirty="0"/>
              <a:t>You should insert chart 1.2b from the school’s All Wales core data set.  The following chart shows an example of this table.</a:t>
            </a:r>
          </a:p>
          <a:p>
            <a:pPr marL="0" indent="0">
              <a:buNone/>
            </a:pPr>
            <a:endParaRPr lang="en-GB" dirty="0"/>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2924944"/>
            <a:ext cx="7452663" cy="36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86119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620688"/>
            <a:ext cx="7772400" cy="6237312"/>
          </a:xfrm>
        </p:spPr>
        <p:txBody>
          <a:bodyPr/>
          <a:lstStyle/>
          <a:p>
            <a:pPr marL="0" indent="0">
              <a:buNone/>
            </a:pPr>
            <a:r>
              <a:rPr lang="en-GB" sz="2200" b="1" dirty="0" smtClean="0">
                <a:solidFill>
                  <a:srgbClr val="FF0000"/>
                </a:solidFill>
              </a:rPr>
              <a:t>Slide 4:  Studies </a:t>
            </a:r>
            <a:r>
              <a:rPr lang="en-GB" sz="2200" b="1" dirty="0">
                <a:solidFill>
                  <a:srgbClr val="FF0000"/>
                </a:solidFill>
              </a:rPr>
              <a:t>on child poverty </a:t>
            </a:r>
            <a:endParaRPr lang="en-GB" sz="2200" b="1" dirty="0" smtClean="0">
              <a:solidFill>
                <a:srgbClr val="FF0000"/>
              </a:solidFill>
            </a:endParaRPr>
          </a:p>
          <a:p>
            <a:pPr marL="0" indent="0">
              <a:buNone/>
            </a:pPr>
            <a:r>
              <a:rPr lang="en-GB" sz="2200" b="1" dirty="0" smtClean="0">
                <a:solidFill>
                  <a:srgbClr val="FF0000"/>
                </a:solidFill>
              </a:rPr>
              <a:t>tell us </a:t>
            </a:r>
            <a:r>
              <a:rPr lang="en-GB" sz="2200" b="1" dirty="0">
                <a:solidFill>
                  <a:srgbClr val="FF0000"/>
                </a:solidFill>
              </a:rPr>
              <a:t>that:</a:t>
            </a:r>
          </a:p>
          <a:p>
            <a:pPr marL="0" indent="0">
              <a:buNone/>
            </a:pPr>
            <a:endParaRPr lang="en-GB" sz="2200" dirty="0"/>
          </a:p>
          <a:p>
            <a:pPr marL="444500" indent="-266700">
              <a:buNone/>
            </a:pPr>
            <a:r>
              <a:rPr lang="en-GB" sz="2200" dirty="0"/>
              <a:t>•	the gap between pupils from richer and poorer backgrounds widens especially quickly during primary school;</a:t>
            </a:r>
          </a:p>
          <a:p>
            <a:pPr marL="444500" indent="-266700">
              <a:buNone/>
            </a:pPr>
            <a:r>
              <a:rPr lang="en-GB" sz="2200" dirty="0"/>
              <a:t>•	disadvantaged pupils in primary schools are more likely to lack ambition and self esteem, and to have behavioural problems and difficulty relating to their peers;</a:t>
            </a:r>
          </a:p>
          <a:p>
            <a:pPr marL="444500" indent="-266700">
              <a:buNone/>
            </a:pPr>
            <a:r>
              <a:rPr lang="en-GB" sz="2200" dirty="0"/>
              <a:t>•	boys as young as nine in disadvantaged schools become disenchanted with school and start to disengage; and</a:t>
            </a:r>
          </a:p>
          <a:p>
            <a:pPr marL="444500" indent="-266700">
              <a:buNone/>
            </a:pPr>
            <a:r>
              <a:rPr lang="en-GB" sz="2200" dirty="0"/>
              <a:t>•	pupils in disadvantaged schools have limited access to music, art and out of school activities that pupils in advantaged schools generally take for granted.</a:t>
            </a:r>
          </a:p>
          <a:p>
            <a:pPr marL="0" indent="0">
              <a:buNone/>
            </a:pPr>
            <a:endParaRPr lang="en-GB" sz="2200" dirty="0"/>
          </a:p>
        </p:txBody>
      </p:sp>
    </p:spTree>
    <p:extLst>
      <p:ext uri="{BB962C8B-B14F-4D97-AF65-F5344CB8AC3E}">
        <p14:creationId xmlns:p14="http://schemas.microsoft.com/office/powerpoint/2010/main" val="14633812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692696"/>
            <a:ext cx="7772400" cy="6165304"/>
          </a:xfrm>
        </p:spPr>
        <p:txBody>
          <a:bodyPr/>
          <a:lstStyle/>
          <a:p>
            <a:pPr marL="0" indent="0">
              <a:buNone/>
            </a:pPr>
            <a:r>
              <a:rPr lang="en-GB" sz="2400" b="1" dirty="0" smtClean="0">
                <a:solidFill>
                  <a:srgbClr val="FF0000"/>
                </a:solidFill>
              </a:rPr>
              <a:t>Slide 5:  We </a:t>
            </a:r>
            <a:r>
              <a:rPr lang="en-GB" sz="2400" b="1" dirty="0">
                <a:solidFill>
                  <a:srgbClr val="FF0000"/>
                </a:solidFill>
              </a:rPr>
              <a:t>also know that pupils </a:t>
            </a:r>
            <a:endParaRPr lang="en-GB" sz="2400" b="1" dirty="0" smtClean="0">
              <a:solidFill>
                <a:srgbClr val="FF0000"/>
              </a:solidFill>
            </a:endParaRPr>
          </a:p>
          <a:p>
            <a:pPr marL="0" indent="0">
              <a:buNone/>
            </a:pPr>
            <a:r>
              <a:rPr lang="en-GB" sz="2400" b="1" dirty="0" smtClean="0">
                <a:solidFill>
                  <a:srgbClr val="FF0000"/>
                </a:solidFill>
              </a:rPr>
              <a:t>from </a:t>
            </a:r>
            <a:r>
              <a:rPr lang="en-GB" sz="2400" b="1" dirty="0">
                <a:solidFill>
                  <a:srgbClr val="FF0000"/>
                </a:solidFill>
              </a:rPr>
              <a:t>disadvantaged backgrounds:</a:t>
            </a:r>
          </a:p>
          <a:p>
            <a:pPr marL="0" indent="0">
              <a:buNone/>
            </a:pPr>
            <a:r>
              <a:rPr lang="en-GB" sz="1000" dirty="0"/>
              <a:t> </a:t>
            </a:r>
          </a:p>
          <a:p>
            <a:pPr marL="533400" lvl="0" indent="-355600"/>
            <a:r>
              <a:rPr lang="en-GB" sz="2000" dirty="0"/>
              <a:t>are more likely to have a poor attendance record;</a:t>
            </a:r>
            <a:endParaRPr lang="en-GB" sz="2000" b="1" dirty="0"/>
          </a:p>
          <a:p>
            <a:pPr marL="533400" lvl="0" indent="-355600"/>
            <a:r>
              <a:rPr lang="en-GB" sz="2000" dirty="0"/>
              <a:t>often perceive the curriculum as irrelevant;</a:t>
            </a:r>
            <a:endParaRPr lang="en-GB" sz="2000" b="1" dirty="0"/>
          </a:p>
          <a:p>
            <a:pPr marL="533400" lvl="0" indent="-355600"/>
            <a:r>
              <a:rPr lang="en-GB" sz="2000" dirty="0"/>
              <a:t>are less likely to accept the school culture;</a:t>
            </a:r>
            <a:endParaRPr lang="en-GB" sz="2000" b="1" dirty="0"/>
          </a:p>
          <a:p>
            <a:pPr marL="533400" lvl="0" indent="-355600"/>
            <a:r>
              <a:rPr lang="en-GB" sz="2000" dirty="0"/>
              <a:t>are more likely to have additional learning needs;</a:t>
            </a:r>
            <a:endParaRPr lang="en-GB" sz="2000" b="1" dirty="0"/>
          </a:p>
          <a:p>
            <a:pPr marL="533400" lvl="0" indent="-355600"/>
            <a:r>
              <a:rPr lang="en-GB" sz="2000" dirty="0"/>
              <a:t>have parents who are less likely to be involved in their children’s education;</a:t>
            </a:r>
            <a:endParaRPr lang="en-GB" sz="2000" b="1" dirty="0"/>
          </a:p>
          <a:p>
            <a:pPr marL="533400" lvl="0" indent="-355600"/>
            <a:r>
              <a:rPr lang="en-GB" sz="2000" dirty="0"/>
              <a:t>have parents who are more likely to have a negative perception and experience of school and education; </a:t>
            </a:r>
            <a:r>
              <a:rPr lang="en-GB" sz="2000" dirty="0" smtClean="0"/>
              <a:t>are </a:t>
            </a:r>
            <a:r>
              <a:rPr lang="en-GB" sz="2000" dirty="0"/>
              <a:t>less </a:t>
            </a:r>
            <a:r>
              <a:rPr lang="en-GB" sz="2000" dirty="0" smtClean="0"/>
              <a:t>healthy;</a:t>
            </a:r>
          </a:p>
          <a:p>
            <a:pPr marL="533400" lvl="0" indent="-355600"/>
            <a:r>
              <a:rPr lang="en-GB" sz="2000" dirty="0" smtClean="0"/>
              <a:t>are </a:t>
            </a:r>
            <a:r>
              <a:rPr lang="en-GB" sz="2000" dirty="0"/>
              <a:t>more likely to be not in employment, education or training;</a:t>
            </a:r>
          </a:p>
          <a:p>
            <a:pPr marL="533400" lvl="0" indent="-355600"/>
            <a:r>
              <a:rPr lang="en-GB" sz="2000" dirty="0" smtClean="0"/>
              <a:t>are </a:t>
            </a:r>
            <a:r>
              <a:rPr lang="en-GB" sz="2000" dirty="0"/>
              <a:t>more likely to have a child in their teenage years; and </a:t>
            </a:r>
          </a:p>
          <a:p>
            <a:pPr marL="533400" lvl="0" indent="-355600"/>
            <a:r>
              <a:rPr lang="en-GB" sz="2000" dirty="0" smtClean="0"/>
              <a:t>in </a:t>
            </a:r>
            <a:r>
              <a:rPr lang="en-GB" sz="2000" dirty="0"/>
              <a:t>the case of white working class boys, are less likely to achieve their potential than any other </a:t>
            </a:r>
            <a:r>
              <a:rPr lang="en-GB" sz="2000" dirty="0" smtClean="0"/>
              <a:t>group</a:t>
            </a:r>
            <a:endParaRPr lang="en-GB" sz="2400" b="1" dirty="0"/>
          </a:p>
          <a:p>
            <a:pPr marL="0" indent="0">
              <a:buNone/>
            </a:pPr>
            <a:endParaRPr lang="en-GB" dirty="0"/>
          </a:p>
        </p:txBody>
      </p:sp>
    </p:spTree>
    <p:extLst>
      <p:ext uri="{BB962C8B-B14F-4D97-AF65-F5344CB8AC3E}">
        <p14:creationId xmlns:p14="http://schemas.microsoft.com/office/powerpoint/2010/main" val="13903029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1628800"/>
            <a:ext cx="7772400" cy="5229200"/>
          </a:xfrm>
        </p:spPr>
        <p:txBody>
          <a:bodyPr/>
          <a:lstStyle/>
          <a:p>
            <a:pPr marL="0" indent="0">
              <a:buNone/>
            </a:pPr>
            <a:r>
              <a:rPr lang="en-GB" sz="2400" b="1" dirty="0" smtClean="0">
                <a:solidFill>
                  <a:srgbClr val="FF0000"/>
                </a:solidFill>
              </a:rPr>
              <a:t>Slide 6:  </a:t>
            </a:r>
            <a:r>
              <a:rPr lang="en-GB" sz="2400" b="1" dirty="0">
                <a:solidFill>
                  <a:srgbClr val="FF0000"/>
                </a:solidFill>
              </a:rPr>
              <a:t>Research also tells us that disadvantaged pupils are more likely to do well at GCSE if the young </a:t>
            </a:r>
            <a:r>
              <a:rPr lang="en-GB" sz="2400" b="1" dirty="0" smtClean="0">
                <a:solidFill>
                  <a:srgbClr val="FF0000"/>
                </a:solidFill>
              </a:rPr>
              <a:t>person:</a:t>
            </a:r>
            <a:endParaRPr lang="en-GB" sz="2400" b="1" dirty="0">
              <a:solidFill>
                <a:srgbClr val="FF0000"/>
              </a:solidFill>
            </a:endParaRPr>
          </a:p>
          <a:p>
            <a:pPr marL="0" indent="0">
              <a:buNone/>
            </a:pPr>
            <a:r>
              <a:rPr lang="en-GB" sz="2400" dirty="0"/>
              <a:t> </a:t>
            </a:r>
          </a:p>
          <a:p>
            <a:pPr marL="533400" lvl="0" indent="-355600"/>
            <a:r>
              <a:rPr lang="en-GB" sz="2400" dirty="0" smtClean="0"/>
              <a:t>has </a:t>
            </a:r>
            <a:r>
              <a:rPr lang="en-GB" sz="2400" dirty="0"/>
              <a:t>a belief in …;</a:t>
            </a:r>
          </a:p>
          <a:p>
            <a:pPr marL="533400" lvl="0" indent="-355600"/>
            <a:r>
              <a:rPr lang="en-GB" sz="2400" dirty="0" smtClean="0"/>
              <a:t>believes </a:t>
            </a:r>
            <a:r>
              <a:rPr lang="en-GB" sz="2400" dirty="0"/>
              <a:t>that …;</a:t>
            </a:r>
          </a:p>
          <a:p>
            <a:pPr marL="533400" lvl="0" indent="-355600"/>
            <a:r>
              <a:rPr lang="en-GB" sz="2400" dirty="0" smtClean="0"/>
              <a:t>finds </a:t>
            </a:r>
            <a:r>
              <a:rPr lang="en-GB" sz="2400" dirty="0"/>
              <a:t>school …;</a:t>
            </a:r>
          </a:p>
          <a:p>
            <a:pPr marL="533400" lvl="0" indent="-355600"/>
            <a:r>
              <a:rPr lang="en-GB" sz="2400" dirty="0" smtClean="0"/>
              <a:t>thinks </a:t>
            </a:r>
            <a:r>
              <a:rPr lang="en-GB" sz="2400" dirty="0"/>
              <a:t>it is likely that …;</a:t>
            </a:r>
          </a:p>
          <a:p>
            <a:pPr marL="533400" lvl="0" indent="-355600"/>
            <a:r>
              <a:rPr lang="en-GB" sz="2400" dirty="0" smtClean="0"/>
              <a:t>avoids </a:t>
            </a:r>
            <a:r>
              <a:rPr lang="en-GB" sz="2400" dirty="0"/>
              <a:t>…; and</a:t>
            </a:r>
          </a:p>
          <a:p>
            <a:pPr marL="533400" lvl="0" indent="-355600"/>
            <a:r>
              <a:rPr lang="en-GB" sz="2400" dirty="0" smtClean="0"/>
              <a:t>does </a:t>
            </a:r>
            <a:r>
              <a:rPr lang="en-GB" sz="2400" dirty="0"/>
              <a:t>not experience ….</a:t>
            </a:r>
          </a:p>
          <a:p>
            <a:pPr marL="0" indent="0">
              <a:buNone/>
            </a:pPr>
            <a:endParaRPr lang="en-GB" dirty="0"/>
          </a:p>
        </p:txBody>
      </p:sp>
    </p:spTree>
    <p:extLst>
      <p:ext uri="{BB962C8B-B14F-4D97-AF65-F5344CB8AC3E}">
        <p14:creationId xmlns:p14="http://schemas.microsoft.com/office/powerpoint/2010/main" val="4858162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650" y="1340768"/>
            <a:ext cx="7772400" cy="5517232"/>
          </a:xfrm>
        </p:spPr>
        <p:txBody>
          <a:bodyPr/>
          <a:lstStyle/>
          <a:p>
            <a:pPr marL="0" lvl="0" indent="0">
              <a:buNone/>
            </a:pPr>
            <a:r>
              <a:rPr lang="en-GB" sz="2200" b="1" dirty="0">
                <a:solidFill>
                  <a:srgbClr val="FF0000"/>
                </a:solidFill>
              </a:rPr>
              <a:t>Slide </a:t>
            </a:r>
            <a:r>
              <a:rPr lang="en-GB" sz="2200" b="1" dirty="0" smtClean="0">
                <a:solidFill>
                  <a:srgbClr val="FF0000"/>
                </a:solidFill>
              </a:rPr>
              <a:t>6 (completed):  </a:t>
            </a:r>
            <a:r>
              <a:rPr lang="en-GB" sz="2200" b="1" dirty="0">
                <a:solidFill>
                  <a:srgbClr val="FF0000"/>
                </a:solidFill>
              </a:rPr>
              <a:t>Research also tells us that disadvantaged pupils are more likely to do well at GCSE if the young person:</a:t>
            </a:r>
          </a:p>
          <a:p>
            <a:pPr marL="0" lvl="0" indent="0">
              <a:buNone/>
            </a:pPr>
            <a:r>
              <a:rPr lang="en-GB" sz="1000" dirty="0"/>
              <a:t> </a:t>
            </a:r>
          </a:p>
          <a:p>
            <a:pPr marL="533400" lvl="0" indent="-355600"/>
            <a:r>
              <a:rPr lang="en-GB" sz="2200" dirty="0" smtClean="0"/>
              <a:t>has </a:t>
            </a:r>
            <a:r>
              <a:rPr lang="en-GB" sz="2200" dirty="0"/>
              <a:t>a belief in his/her own ability at school;</a:t>
            </a:r>
          </a:p>
          <a:p>
            <a:pPr marL="533400" lvl="0" indent="-355600"/>
            <a:r>
              <a:rPr lang="en-GB" sz="2200" dirty="0" smtClean="0"/>
              <a:t>believes </a:t>
            </a:r>
            <a:r>
              <a:rPr lang="en-GB" sz="2200" dirty="0"/>
              <a:t>that events result primarily from his/her own behaviour and actions;</a:t>
            </a:r>
          </a:p>
          <a:p>
            <a:pPr marL="533400" lvl="0" indent="-355600"/>
            <a:r>
              <a:rPr lang="en-GB" sz="2200" dirty="0" smtClean="0"/>
              <a:t>finds </a:t>
            </a:r>
            <a:r>
              <a:rPr lang="en-GB" sz="2200" dirty="0"/>
              <a:t>school worthwhile;</a:t>
            </a:r>
          </a:p>
          <a:p>
            <a:pPr marL="533400" lvl="0" indent="-355600"/>
            <a:r>
              <a:rPr lang="en-GB" sz="2200" dirty="0" smtClean="0"/>
              <a:t>thinks </a:t>
            </a:r>
            <a:r>
              <a:rPr lang="en-GB" sz="2200" dirty="0"/>
              <a:t>it is likely that he/she will apply to, and get into, higher education;</a:t>
            </a:r>
          </a:p>
          <a:p>
            <a:pPr marL="533400" lvl="0" indent="-355600"/>
            <a:r>
              <a:rPr lang="en-GB" sz="2200" dirty="0" smtClean="0"/>
              <a:t>avoids </a:t>
            </a:r>
            <a:r>
              <a:rPr lang="en-GB" sz="2200" dirty="0"/>
              <a:t>risky behaviour such as frequent smoking, cannabis use, anti-social behaviour, truancy, suspension and exclusion; and</a:t>
            </a:r>
          </a:p>
          <a:p>
            <a:pPr marL="533400" lvl="0" indent="-355600"/>
            <a:r>
              <a:rPr lang="en-GB" sz="2200" dirty="0" smtClean="0"/>
              <a:t>does </a:t>
            </a:r>
            <a:r>
              <a:rPr lang="en-GB" sz="2200" dirty="0"/>
              <a:t>not experience </a:t>
            </a:r>
            <a:r>
              <a:rPr lang="en-GB" sz="2200" dirty="0" smtClean="0"/>
              <a:t>bullying.</a:t>
            </a:r>
            <a:endParaRPr lang="en-GB" sz="2200" dirty="0"/>
          </a:p>
        </p:txBody>
      </p:sp>
    </p:spTree>
    <p:extLst>
      <p:ext uri="{BB962C8B-B14F-4D97-AF65-F5344CB8AC3E}">
        <p14:creationId xmlns:p14="http://schemas.microsoft.com/office/powerpoint/2010/main" val="226303433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4400" b="0" i="0" u="none" strike="noStrike" cap="none" normalizeH="0" baseline="0" smtClean="0">
            <a:ln>
              <a:noFill/>
            </a:ln>
            <a:solidFill>
              <a:schemeClr val="accent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4400" b="0" i="0" u="none" strike="noStrike" cap="none" normalizeH="0" baseline="0" smtClean="0">
            <a:ln>
              <a:noFill/>
            </a:ln>
            <a:solidFill>
              <a:schemeClr val="accent2"/>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Title_x0020__x0028_Welsh_x0029_ xmlns="4c2d5879-4e17-4934-9dac-90b30ab598df" xsi:nil="true"/>
    <Provider xmlns="4c2d5879-4e17-4934-9dac-90b30ab598df" xsi:nil="true"/>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Calendar_x0020_Year xmlns="4c2d5879-4e17-4934-9dac-90b30ab598df">5</Calendar_x0020_Year>
    <Retention_x0020_Year xmlns="4c2d5879-4e17-4934-9dac-90b30ab598df" xsi:nil="true"/>
    <TaxCatchAll xmlns="4c2d5879-4e17-4934-9dac-90b30ab598df">
      <Value>1</Value>
    </TaxCatchAll>
    <System_x0020_-_x0020_SEC xmlns="59269431-6795-4fb8-81e1-ba5389b7d284">7</System_x0020_-_x0020_SEC>
    <Process_x0020_-_x0020_SEC xmlns="59269431-6795-4fb8-81e1-ba5389b7d284">16</Process_x0020_-_x0020_SEC>
    <Academic_x0020_Year xmlns="4c2d5879-4e17-4934-9dac-90b30ab598df" xsi:nil="true"/>
    <Financial_x0020_Year xmlns="4c2d5879-4e17-4934-9dac-90b30ab598df" xsi:nil="true"/>
  </documentManagement>
</p:properties>
</file>

<file path=customXml/item3.xml><?xml version="1.0" encoding="utf-8"?>
<?mso-contentType ?>
<customXsn xmlns="http://schemas.microsoft.com/office/2006/metadata/customXsn">
  <xsnLocation>http://estynintranet/Corporate/Secretariat/_cts/Secretariat Standard Document/a1829d5afd91c60customXsn.xsn</xsnLocation>
  <cached>False</cached>
  <openByDefault>False</openByDefault>
  <xsnScope>http://estynintranet/Corporate/Secretariat</xsnScope>
</customXsn>
</file>

<file path=customXml/item4.xml><?xml version="1.0" encoding="utf-8"?>
<ct:contentTypeSchema xmlns:ct="http://schemas.microsoft.com/office/2006/metadata/contentType" xmlns:ma="http://schemas.microsoft.com/office/2006/metadata/properties/metaAttributes" ct:_="" ma:_="" ma:contentTypeName="Secretariat Standard Document" ma:contentTypeID="0x0101004FF563581D1EBA4688BFE70077AFADA610002DE27D66753AF64AB463A39610757F60" ma:contentTypeVersion="16" ma:contentTypeDescription="Secretariat Standard Document" ma:contentTypeScope="" ma:versionID="38d8e7b244a8f416f67366816569ff2c">
  <xsd:schema xmlns:xsd="http://www.w3.org/2001/XMLSchema" xmlns:xs="http://www.w3.org/2001/XMLSchema" xmlns:p="http://schemas.microsoft.com/office/2006/metadata/properties" xmlns:ns2="4c2d5879-4e17-4934-9dac-90b30ab598df" xmlns:ns3="59269431-6795-4fb8-81e1-ba5389b7d284" targetNamespace="http://schemas.microsoft.com/office/2006/metadata/properties" ma:root="true" ma:fieldsID="0866808b2876af1dd00bd72ca3ecbc78" ns2:_="" ns3:_="">
    <xsd:import namespace="4c2d5879-4e17-4934-9dac-90b30ab598df"/>
    <xsd:import namespace="59269431-6795-4fb8-81e1-ba5389b7d284"/>
    <xsd:element name="properties">
      <xsd:complexType>
        <xsd:sequence>
          <xsd:element name="documentManagement">
            <xsd:complexType>
              <xsd:all>
                <xsd:element ref="ns2:Title_x0020__x0028_Welsh_x0029_" minOccurs="0"/>
                <xsd:element ref="ns2:b6bad8d7342d4cc5ae5d0cd685ebd519" minOccurs="0"/>
                <xsd:element ref="ns2:TaxCatchAll" minOccurs="0"/>
                <xsd:element ref="ns2:TaxCatchAllLabel" minOccurs="0"/>
                <xsd:element ref="ns2:Academic_x0020_Year" minOccurs="0"/>
                <xsd:element ref="ns2:Financial_x0020_Year" minOccurs="0"/>
                <xsd:element ref="ns2:Calendar_x0020_Year" minOccurs="0"/>
                <xsd:element ref="ns2:Retention_x0020_Year" minOccurs="0"/>
                <xsd:element ref="ns3:System_x0020_-_x0020_SEC" minOccurs="0"/>
                <xsd:element ref="ns3:Process_x0020_-_x0020_SEC" minOccurs="0"/>
                <xsd:element ref="ns2:Provi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8" nillable="true" ma:displayName="Title (Welsh)" ma:internalName="Title_x0020__x0028_Welsh_x0029_" ma:readOnly="false">
      <xsd:simpleType>
        <xsd:restriction base="dms:Text">
          <xsd:maxLength value="255"/>
        </xsd:restriction>
      </xsd:simpleType>
    </xsd:element>
    <xsd:element name="b6bad8d7342d4cc5ae5d0cd685ebd519" ma:index="9"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element name="TaxCatchAll" ma:index="10" nillable="true" ma:displayName="Taxonomy Catch All Column" ma:description="" ma:hidden="true" ma:list="{eee9cb75-98a5-42be-a321-a89add8f77db}" ma:internalName="TaxCatchAll"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Academic_x0020_Year" ma:index="13" nillable="true" ma:displayName="Academic Year" ma:list="{6898bcd6-8000-4fcf-a942-abceb10dcfac}" ma:internalName="Academic_x0020_Year" ma:readOnly="false" ma:showField="Title" ma:web="4c2d5879-4e17-4934-9dac-90b30ab598df">
      <xsd:simpleType>
        <xsd:restriction base="dms:Lookup"/>
      </xsd:simpleType>
    </xsd:element>
    <xsd:element name="Financial_x0020_Year" ma:index="14" nillable="true" ma:displayName="Financial Year" ma:list="{d67f7af0-7e37-411d-b0f7-68a159549fd4}" ma:internalName="Financial_x0020_Year" ma:readOnly="false" ma:showField="Title" ma:web="4c2d5879-4e17-4934-9dac-90b30ab598df">
      <xsd:simpleType>
        <xsd:restriction base="dms:Lookup"/>
      </xsd:simpleType>
    </xsd:element>
    <xsd:element name="Calendar_x0020_Year" ma:index="15"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6" nillable="true" ma:displayName="Retention Year" ma:format="DateOnly" ma:internalName="Retention_x0020_Year">
      <xsd:simpleType>
        <xsd:restriction base="dms:DateTime"/>
      </xsd:simpleType>
    </xsd:element>
    <xsd:element name="Provider" ma:index="19" nillable="true" ma:displayName="Provider" ma:list="{a5ff9d59-b5ff-48d5-9a76-a65859a2086a}" ma:internalName="Provider" ma:showField="Provider" ma:web="4c2d5879-4e17-4934-9dac-90b30ab598df">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59269431-6795-4fb8-81e1-ba5389b7d284" elementFormDefault="qualified">
    <xsd:import namespace="http://schemas.microsoft.com/office/2006/documentManagement/types"/>
    <xsd:import namespace="http://schemas.microsoft.com/office/infopath/2007/PartnerControls"/>
    <xsd:element name="System_x0020_-_x0020_SEC" ma:index="17" nillable="true" ma:displayName="System - SEC" ma:list="{8fa1d491-7836-4a7a-92f1-d326ac7ccf49}" ma:internalName="System_x0020__x002d__x0020_SEC" ma:showField="Title" ma:web="59269431-6795-4fb8-81e1-ba5389b7d284">
      <xsd:simpleType>
        <xsd:restriction base="dms:Lookup"/>
      </xsd:simpleType>
    </xsd:element>
    <xsd:element name="Process_x0020_-_x0020_SEC" ma:index="18" nillable="true" ma:displayName="Process - SEC" ma:list="{b5aaf984-12ed-433e-b28d-2782fa9a853e}" ma:internalName="Process_x0020__x002d__x0020_SEC" ma:showField="Title" ma:web="59269431-6795-4fb8-81e1-ba5389b7d284">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2E9418C-5FB8-4446-8D2B-551546AE6445}">
  <ds:schemaRefs>
    <ds:schemaRef ds:uri="http://schemas.microsoft.com/sharepoint/v3/contenttype/forms"/>
  </ds:schemaRefs>
</ds:datastoreItem>
</file>

<file path=customXml/itemProps2.xml><?xml version="1.0" encoding="utf-8"?>
<ds:datastoreItem xmlns:ds="http://schemas.openxmlformats.org/officeDocument/2006/customXml" ds:itemID="{83A2D3F0-2AFC-4FD5-A22A-C4522D44E3C7}">
  <ds:schemaRefs>
    <ds:schemaRef ds:uri="http://schemas.microsoft.com/office/2006/metadata/properties"/>
    <ds:schemaRef ds:uri="http://purl.org/dc/dcmitype/"/>
    <ds:schemaRef ds:uri="http://purl.org/dc/terms/"/>
    <ds:schemaRef ds:uri="http://schemas.microsoft.com/office/2006/documentManagement/types"/>
    <ds:schemaRef ds:uri="http://www.w3.org/XML/1998/namespace"/>
    <ds:schemaRef ds:uri="http://schemas.microsoft.com/office/infopath/2007/PartnerControls"/>
    <ds:schemaRef ds:uri="http://purl.org/dc/elements/1.1/"/>
    <ds:schemaRef ds:uri="http://schemas.openxmlformats.org/package/2006/metadata/core-properties"/>
    <ds:schemaRef ds:uri="59269431-6795-4fb8-81e1-ba5389b7d284"/>
    <ds:schemaRef ds:uri="4c2d5879-4e17-4934-9dac-90b30ab598df"/>
  </ds:schemaRefs>
</ds:datastoreItem>
</file>

<file path=customXml/itemProps3.xml><?xml version="1.0" encoding="utf-8"?>
<ds:datastoreItem xmlns:ds="http://schemas.openxmlformats.org/officeDocument/2006/customXml" ds:itemID="{C893DF04-6CC0-4B24-B0D6-3C9B1B6709D2}">
  <ds:schemaRefs>
    <ds:schemaRef ds:uri="http://schemas.microsoft.com/office/2006/metadata/customXsn"/>
  </ds:schemaRefs>
</ds:datastoreItem>
</file>

<file path=customXml/itemProps4.xml><?xml version="1.0" encoding="utf-8"?>
<ds:datastoreItem xmlns:ds="http://schemas.openxmlformats.org/officeDocument/2006/customXml" ds:itemID="{06A27B53-96C4-4EE0-B9C0-40A02C6F06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59269431-6795-4fb8-81e1-ba5389b7d2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3028</TotalTime>
  <Words>944</Words>
  <Application>Microsoft Office PowerPoint</Application>
  <PresentationFormat>On-screen Show (4:3)</PresentationFormat>
  <Paragraphs>261</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Default Design</vt:lpstr>
      <vt:lpstr>Promoting good practice in tackling poverty and disadvantage   INSET materials for secondary schools </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ESTYN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gina.carrington</dc:creator>
  <cp:lastModifiedBy>Dean George</cp:lastModifiedBy>
  <cp:revision>217</cp:revision>
  <dcterms:created xsi:type="dcterms:W3CDTF">2003-06-30T08:50:02Z</dcterms:created>
  <dcterms:modified xsi:type="dcterms:W3CDTF">2014-04-29T14:37:22Z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0x0101004FF563581D1EBA4688BFE70077AFADA610002DE27D66753AF64AB463A39610757F60</vt:lpwstr>
  </property>
  <property fmtid="{D5CDD505-2E9C-101B-9397-08002B2CF9AE}" pid="3" name="Estyn Language">
    <vt:lpwstr>1;#English|777de1d1-cd30-4966-a2e3-f61db4c431e8</vt:lpwstr>
  </property>
</Properties>
</file>