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305" r:id="rId5"/>
    <p:sldId id="292" r:id="rId6"/>
    <p:sldId id="270" r:id="rId7"/>
    <p:sldId id="314" r:id="rId8"/>
    <p:sldId id="312" r:id="rId9"/>
    <p:sldId id="313" r:id="rId10"/>
    <p:sldId id="316" r:id="rId11"/>
    <p:sldId id="317" r:id="rId12"/>
    <p:sldId id="318" r:id="rId13"/>
    <p:sldId id="296" r:id="rId14"/>
    <p:sldId id="320" r:id="rId15"/>
    <p:sldId id="321" r:id="rId16"/>
    <p:sldId id="322" r:id="rId17"/>
    <p:sldId id="324" r:id="rId18"/>
    <p:sldId id="306" r:id="rId19"/>
    <p:sldId id="307" r:id="rId20"/>
    <p:sldId id="323" r:id="rId21"/>
    <p:sldId id="291" r:id="rId22"/>
    <p:sldId id="308" r:id="rId23"/>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284"/>
    <a:srgbClr val="D60134"/>
    <a:srgbClr val="D60133"/>
    <a:srgbClr val="FF3300"/>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1636" autoAdjust="0"/>
  </p:normalViewPr>
  <p:slideViewPr>
    <p:cSldViewPr>
      <p:cViewPr>
        <p:scale>
          <a:sx n="100" d="100"/>
          <a:sy n="100" d="100"/>
        </p:scale>
        <p:origin x="-1860"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1332C456-923E-4F92-9E0C-DEF577744D08}"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64F75CA3-E3CF-437E-8B8D-2DF536F850F6}" type="slidenum">
              <a:rPr lang="en-US"/>
              <a:pPr>
                <a:defRPr/>
              </a:pPr>
              <a:t>‹#›</a:t>
            </a:fld>
            <a:endParaRPr lang="en-US"/>
          </a:p>
        </p:txBody>
      </p:sp>
    </p:spTree>
    <p:extLst>
      <p:ext uri="{BB962C8B-B14F-4D97-AF65-F5344CB8AC3E}">
        <p14:creationId xmlns:p14="http://schemas.microsoft.com/office/powerpoint/2010/main" val="35091967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estyn.gov.uk/cymraeg/docViewer-w/283101/Rhifedd%20yng%20nghyfnodau%20allweddol%202%20a%203:%20astudiaeth%20gwaelodlin%20-%20Mehefin%202013/?navmap=30,163" TargetMode="External"/><Relationship Id="rId2" Type="http://schemas.openxmlformats.org/officeDocument/2006/relationships/hyperlink" Target="http://www.estyn.gov.uk/english/docViewer/283073.7/numeracy-in-key-stages-2-and-3-a-baseline-study-june-2013/?navmap=30,163"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noChangeArrowheads="1"/>
          </p:cNvPicPr>
          <p:nvPr/>
        </p:nvPicPr>
        <p:blipFill>
          <a:blip r:embed="rId2"/>
          <a:srcRect/>
          <a:stretch>
            <a:fillRect/>
          </a:stretch>
        </p:blipFill>
        <p:spPr bwMode="auto">
          <a:xfrm>
            <a:off x="0" y="4762500"/>
            <a:ext cx="2276475" cy="2095500"/>
          </a:xfrm>
          <a:prstGeom prst="rect">
            <a:avLst/>
          </a:prstGeom>
          <a:noFill/>
          <a:ln w="9525">
            <a:noFill/>
            <a:miter lim="800000"/>
            <a:headEnd/>
            <a:tailEnd/>
          </a:ln>
        </p:spPr>
      </p:pic>
      <p:pic>
        <p:nvPicPr>
          <p:cNvPr id="15362" name="Picture 8" descr="IIP_GOLD_LOGO_JOPPHBjjjjjjj.png"/>
          <p:cNvPicPr>
            <a:picLocks noChangeAspect="1"/>
          </p:cNvPicPr>
          <p:nvPr/>
        </p:nvPicPr>
        <p:blipFill>
          <a:blip r:embed="rId3"/>
          <a:srcRect/>
          <a:stretch>
            <a:fillRect/>
          </a:stretch>
        </p:blipFill>
        <p:spPr bwMode="auto">
          <a:xfrm>
            <a:off x="2411413" y="5589588"/>
            <a:ext cx="2284412" cy="501650"/>
          </a:xfrm>
          <a:prstGeom prst="rect">
            <a:avLst/>
          </a:prstGeom>
          <a:noFill/>
          <a:ln w="9525">
            <a:noFill/>
            <a:miter lim="800000"/>
            <a:headEnd/>
            <a:tailEnd/>
          </a:ln>
        </p:spPr>
      </p:pic>
      <p:sp>
        <p:nvSpPr>
          <p:cNvPr id="15363" name="Title 6"/>
          <p:cNvSpPr>
            <a:spLocks noGrp="1"/>
          </p:cNvSpPr>
          <p:nvPr>
            <p:ph type="title"/>
          </p:nvPr>
        </p:nvSpPr>
        <p:spPr/>
        <p:txBody>
          <a:bodyPr/>
          <a:lstStyle/>
          <a:p>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latin typeface="+mn-lt"/>
              </a:rPr>
              <a:t>Numeracy in key stages 2 and 3</a:t>
            </a:r>
            <a:br>
              <a:rPr lang="en-GB" sz="3600" dirty="0" smtClean="0">
                <a:latin typeface="+mn-lt"/>
              </a:rPr>
            </a:br>
            <a:r>
              <a:rPr lang="en-GB" sz="3600" dirty="0" smtClean="0">
                <a:latin typeface="+mn-lt"/>
              </a:rPr>
              <a:t>a baseline study</a:t>
            </a:r>
            <a:br>
              <a:rPr lang="en-GB" sz="3600" dirty="0" smtClean="0">
                <a:latin typeface="+mn-lt"/>
              </a:rPr>
            </a:br>
            <a:r>
              <a:rPr lang="en-GB" sz="3600" dirty="0" smtClean="0">
                <a:latin typeface="+mn-lt"/>
              </a:rPr>
              <a:t/>
            </a:r>
            <a:br>
              <a:rPr lang="en-GB" sz="3600" dirty="0" smtClean="0">
                <a:latin typeface="+mn-lt"/>
              </a:rPr>
            </a:br>
            <a:r>
              <a:rPr lang="cy-GB" sz="3600" dirty="0" smtClean="0">
                <a:solidFill>
                  <a:srgbClr val="015284"/>
                </a:solidFill>
                <a:latin typeface="+mn-lt"/>
              </a:rPr>
              <a:t>Rhifedd yng nghyfnodau allweddol 2 a 3: astudiaeth gwaelodlin</a:t>
            </a:r>
            <a:endParaRPr lang="cy-GB" sz="3400" dirty="0" smtClean="0">
              <a:solidFill>
                <a:srgbClr val="015284"/>
              </a:solidFill>
              <a:latin typeface="+mn-lt"/>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032" y="5589588"/>
            <a:ext cx="2592288" cy="5055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0" y="404813"/>
            <a:ext cx="7772400" cy="719137"/>
          </a:xfrm>
        </p:spPr>
        <p:txBody>
          <a:bodyPr/>
          <a:lstStyle/>
          <a:p>
            <a:pPr algn="l" eaLnBrk="1" hangingPunct="1"/>
            <a:r>
              <a:rPr lang="en-GB" sz="3600" smtClean="0"/>
              <a:t>Recommendations</a:t>
            </a:r>
            <a:br>
              <a:rPr lang="en-GB" sz="3600" smtClean="0"/>
            </a:br>
            <a:r>
              <a:rPr lang="en-GB" sz="3600" smtClean="0">
                <a:solidFill>
                  <a:srgbClr val="015284"/>
                </a:solidFill>
              </a:rPr>
              <a:t>Argymhellion</a:t>
            </a:r>
            <a:endParaRPr lang="en-US" sz="3600" smtClean="0">
              <a:solidFill>
                <a:srgbClr val="015284"/>
              </a:solidFill>
            </a:endParaRPr>
          </a:p>
        </p:txBody>
      </p:sp>
      <p:sp>
        <p:nvSpPr>
          <p:cNvPr id="12291" name="Rectangle 3"/>
          <p:cNvSpPr>
            <a:spLocks noGrp="1" noChangeArrowheads="1"/>
          </p:cNvSpPr>
          <p:nvPr>
            <p:ph type="body" sz="half" idx="1"/>
          </p:nvPr>
        </p:nvSpPr>
        <p:spPr>
          <a:xfrm>
            <a:off x="250825" y="1412875"/>
            <a:ext cx="4249167" cy="5184775"/>
          </a:xfrm>
        </p:spPr>
        <p:txBody>
          <a:bodyPr/>
          <a:lstStyle/>
          <a:p>
            <a:pPr marL="179388" indent="-179388">
              <a:spcBef>
                <a:spcPts val="0"/>
              </a:spcBef>
              <a:buFontTx/>
              <a:buNone/>
              <a:defRPr/>
            </a:pPr>
            <a:r>
              <a:rPr lang="en-GB" sz="1900" b="1" dirty="0">
                <a:solidFill>
                  <a:srgbClr val="D60134"/>
                </a:solidFill>
              </a:rPr>
              <a:t>Schools should:</a:t>
            </a:r>
            <a:endParaRPr lang="en-GB" sz="1900" dirty="0">
              <a:solidFill>
                <a:srgbClr val="D60134"/>
              </a:solidFill>
            </a:endParaRPr>
          </a:p>
          <a:p>
            <a:pPr marL="179388" indent="-179388">
              <a:spcBef>
                <a:spcPts val="0"/>
              </a:spcBef>
              <a:buFontTx/>
              <a:buNone/>
              <a:defRPr/>
            </a:pPr>
            <a:r>
              <a:rPr lang="en-GB" sz="1900" dirty="0">
                <a:solidFill>
                  <a:srgbClr val="D60134"/>
                </a:solidFill>
              </a:rPr>
              <a:t> </a:t>
            </a:r>
          </a:p>
          <a:p>
            <a:pPr marL="179388" indent="-179388">
              <a:spcBef>
                <a:spcPts val="0"/>
              </a:spcBef>
              <a:defRPr/>
            </a:pPr>
            <a:r>
              <a:rPr lang="en-GB" sz="1900" dirty="0">
                <a:solidFill>
                  <a:srgbClr val="D60134"/>
                </a:solidFill>
              </a:rPr>
              <a:t>make sure that pupils master basic number skills thoroughly in mathematics lessons and have effective strategies to recall essential number facts quickly and accurately;</a:t>
            </a:r>
          </a:p>
          <a:p>
            <a:pPr marL="179388" indent="-179388">
              <a:spcBef>
                <a:spcPts val="0"/>
              </a:spcBef>
              <a:buFontTx/>
              <a:buNone/>
              <a:defRPr/>
            </a:pPr>
            <a:endParaRPr lang="en-GB" sz="1900" dirty="0">
              <a:solidFill>
                <a:srgbClr val="D60134"/>
              </a:solidFill>
            </a:endParaRPr>
          </a:p>
          <a:p>
            <a:pPr marL="179388" indent="-179388">
              <a:spcBef>
                <a:spcPts val="0"/>
              </a:spcBef>
              <a:defRPr/>
            </a:pPr>
            <a:r>
              <a:rPr lang="en-GB" sz="1900" dirty="0" smtClean="0">
                <a:solidFill>
                  <a:srgbClr val="D60134"/>
                </a:solidFill>
              </a:rPr>
              <a:t>agree </a:t>
            </a:r>
            <a:r>
              <a:rPr lang="en-GB" sz="1900" dirty="0">
                <a:solidFill>
                  <a:srgbClr val="D60134"/>
                </a:solidFill>
              </a:rPr>
              <a:t>whole-school approaches to performing simple calculations;</a:t>
            </a:r>
          </a:p>
          <a:p>
            <a:pPr marL="179388" indent="-179388">
              <a:spcBef>
                <a:spcPts val="0"/>
              </a:spcBef>
              <a:buFontTx/>
              <a:buNone/>
              <a:defRPr/>
            </a:pPr>
            <a:r>
              <a:rPr lang="en-GB" sz="1900" dirty="0">
                <a:solidFill>
                  <a:srgbClr val="D60134"/>
                </a:solidFill>
              </a:rPr>
              <a:t> </a:t>
            </a:r>
          </a:p>
          <a:p>
            <a:pPr marL="179388" indent="-179388">
              <a:spcBef>
                <a:spcPts val="0"/>
              </a:spcBef>
              <a:defRPr/>
            </a:pPr>
            <a:r>
              <a:rPr lang="en-GB" sz="1900" dirty="0" smtClean="0">
                <a:solidFill>
                  <a:srgbClr val="D60134"/>
                </a:solidFill>
              </a:rPr>
              <a:t>provide </a:t>
            </a:r>
            <a:r>
              <a:rPr lang="en-GB" sz="1900" dirty="0">
                <a:solidFill>
                  <a:srgbClr val="D60134"/>
                </a:solidFill>
              </a:rPr>
              <a:t>more opportunities for pupils to use numeracy skills, particularly  number  skills and numerical reasoning, in subjects across the </a:t>
            </a:r>
            <a:r>
              <a:rPr lang="en-GB" sz="1900" dirty="0" smtClean="0">
                <a:solidFill>
                  <a:srgbClr val="D60134"/>
                </a:solidFill>
              </a:rPr>
              <a:t>curriculum;</a:t>
            </a:r>
            <a:endParaRPr lang="en-GB" sz="1900" dirty="0"/>
          </a:p>
          <a:p>
            <a:pPr marL="0" indent="0">
              <a:buFontTx/>
              <a:buNone/>
              <a:defRPr/>
            </a:pPr>
            <a:endParaRPr lang="en-GB" sz="2000" dirty="0" smtClean="0">
              <a:solidFill>
                <a:srgbClr val="D60134"/>
              </a:solidFill>
            </a:endParaRPr>
          </a:p>
        </p:txBody>
      </p:sp>
      <p:sp>
        <p:nvSpPr>
          <p:cNvPr id="24579" name="Rectangle 4"/>
          <p:cNvSpPr>
            <a:spLocks noChangeArrowheads="1"/>
          </p:cNvSpPr>
          <p:nvPr/>
        </p:nvSpPr>
        <p:spPr bwMode="auto">
          <a:xfrm>
            <a:off x="4679876" y="1384499"/>
            <a:ext cx="4210694" cy="5793894"/>
          </a:xfrm>
          <a:prstGeom prst="rect">
            <a:avLst/>
          </a:prstGeom>
          <a:noFill/>
          <a:ln w="9525">
            <a:noFill/>
            <a:miter lim="800000"/>
            <a:headEnd/>
            <a:tailEnd/>
          </a:ln>
        </p:spPr>
        <p:txBody>
          <a:bodyPr wrap="square">
            <a:spAutoFit/>
          </a:bodyPr>
          <a:lstStyle/>
          <a:p>
            <a:pPr marL="108000" indent="-180000"/>
            <a:r>
              <a:rPr lang="cy-GB" sz="1900" b="1" dirty="0">
                <a:solidFill>
                  <a:srgbClr val="015284"/>
                </a:solidFill>
              </a:rPr>
              <a:t>Dylai ysgolion:</a:t>
            </a:r>
            <a:endParaRPr lang="cy-GB" sz="1900" dirty="0">
              <a:solidFill>
                <a:srgbClr val="015284"/>
              </a:solidFill>
            </a:endParaRPr>
          </a:p>
          <a:p>
            <a:pPr marL="108000" indent="-180000"/>
            <a:r>
              <a:rPr lang="cy-GB" sz="1900" dirty="0">
                <a:solidFill>
                  <a:srgbClr val="015284"/>
                </a:solidFill>
              </a:rPr>
              <a:t> </a:t>
            </a:r>
          </a:p>
          <a:p>
            <a:pPr marL="184150" indent="-179388">
              <a:buFontTx/>
              <a:buChar char="•"/>
            </a:pPr>
            <a:r>
              <a:rPr lang="cy-GB" sz="1900" dirty="0" smtClean="0">
                <a:solidFill>
                  <a:srgbClr val="015284"/>
                </a:solidFill>
              </a:rPr>
              <a:t>wneud </a:t>
            </a:r>
            <a:r>
              <a:rPr lang="cy-GB" sz="1900" dirty="0">
                <a:solidFill>
                  <a:srgbClr val="015284"/>
                </a:solidFill>
              </a:rPr>
              <a:t>yn </a:t>
            </a:r>
            <a:r>
              <a:rPr lang="cy-GB" sz="1900" dirty="0" err="1">
                <a:solidFill>
                  <a:srgbClr val="015284"/>
                </a:solidFill>
              </a:rPr>
              <a:t>siwr</a:t>
            </a:r>
            <a:r>
              <a:rPr lang="cy-GB" sz="1900" dirty="0">
                <a:solidFill>
                  <a:srgbClr val="015284"/>
                </a:solidFill>
              </a:rPr>
              <a:t> bod disgyblion yn meistroli medrau rhif sylfaenol yn drylwyr mewn gwersi mathemateg a sicrhau bod strategaethau effeithiol yn eu lle i alw i </a:t>
            </a:r>
            <a:r>
              <a:rPr lang="cy-GB" sz="1900" dirty="0" err="1">
                <a:solidFill>
                  <a:srgbClr val="015284"/>
                </a:solidFill>
              </a:rPr>
              <a:t>gof</a:t>
            </a:r>
            <a:r>
              <a:rPr lang="cy-GB" sz="1900" dirty="0">
                <a:solidFill>
                  <a:srgbClr val="015284"/>
                </a:solidFill>
              </a:rPr>
              <a:t> ffeithiau rhif hanfodol yn gyflym ac yn gywir;</a:t>
            </a:r>
          </a:p>
          <a:p>
            <a:pPr marL="184150" indent="-179388">
              <a:buFontTx/>
              <a:buChar char="•"/>
            </a:pPr>
            <a:endParaRPr lang="cy-GB" sz="1900" dirty="0">
              <a:solidFill>
                <a:srgbClr val="015284"/>
              </a:solidFill>
            </a:endParaRPr>
          </a:p>
          <a:p>
            <a:pPr marL="184150" indent="-179388">
              <a:buFontTx/>
              <a:buChar char="•"/>
            </a:pPr>
            <a:r>
              <a:rPr lang="cy-GB" sz="1900" dirty="0" smtClean="0">
                <a:solidFill>
                  <a:srgbClr val="015284"/>
                </a:solidFill>
              </a:rPr>
              <a:t>cytuno </a:t>
            </a:r>
            <a:r>
              <a:rPr lang="cy-GB" sz="1900" dirty="0">
                <a:solidFill>
                  <a:srgbClr val="015284"/>
                </a:solidFill>
              </a:rPr>
              <a:t>ar ddulliau ysgol gyfan o wneud cyfrifiadau syml;</a:t>
            </a:r>
          </a:p>
          <a:p>
            <a:pPr marL="184150" indent="-179388"/>
            <a:r>
              <a:rPr lang="cy-GB" sz="1900" dirty="0">
                <a:solidFill>
                  <a:srgbClr val="015284"/>
                </a:solidFill>
              </a:rPr>
              <a:t> </a:t>
            </a:r>
            <a:endParaRPr lang="cy-GB" sz="1900" dirty="0" smtClean="0">
              <a:solidFill>
                <a:srgbClr val="015284"/>
              </a:solidFill>
            </a:endParaRPr>
          </a:p>
          <a:p>
            <a:pPr marL="184150" indent="-179388">
              <a:buFontTx/>
              <a:buChar char="•"/>
            </a:pPr>
            <a:r>
              <a:rPr lang="cy-GB" sz="1900" dirty="0" smtClean="0">
                <a:solidFill>
                  <a:srgbClr val="015284"/>
                </a:solidFill>
              </a:rPr>
              <a:t>rhoi mwy o gyfleoedd i ddisgyblion ddefnyddio medrau rhifedd, yn enwedig medrau rhif a rhesymu rhifiadol, mewn pynciau ar draws y cwricwlwm;</a:t>
            </a:r>
          </a:p>
          <a:p>
            <a:pPr marL="108000" indent="-180000" eaLnBrk="0" hangingPunct="0">
              <a:spcBef>
                <a:spcPct val="50000"/>
              </a:spcBef>
            </a:pPr>
            <a:endParaRPr lang="cy-GB" sz="1900" dirty="0">
              <a:solidFill>
                <a:srgbClr val="015284"/>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250825" y="1557338"/>
            <a:ext cx="4321175" cy="5184775"/>
          </a:xfrm>
        </p:spPr>
        <p:txBody>
          <a:bodyPr/>
          <a:lstStyle/>
          <a:p>
            <a:pPr marL="179388" indent="-179388">
              <a:spcBef>
                <a:spcPts val="0"/>
              </a:spcBef>
              <a:defRPr/>
            </a:pPr>
            <a:r>
              <a:rPr lang="en-GB" sz="1900" dirty="0" smtClean="0">
                <a:solidFill>
                  <a:srgbClr val="D60134"/>
                </a:solidFill>
              </a:rPr>
              <a:t>make </a:t>
            </a:r>
            <a:r>
              <a:rPr lang="en-GB" sz="1900" dirty="0">
                <a:solidFill>
                  <a:srgbClr val="D60134"/>
                </a:solidFill>
              </a:rPr>
              <a:t>sure that numeracy activities stretch pupils appropriately, including the more able</a:t>
            </a:r>
            <a:r>
              <a:rPr lang="en-GB" sz="1900" dirty="0" smtClean="0">
                <a:solidFill>
                  <a:srgbClr val="D60134"/>
                </a:solidFill>
              </a:rPr>
              <a:t>;</a:t>
            </a:r>
          </a:p>
          <a:p>
            <a:pPr marL="179388" indent="-179388">
              <a:spcBef>
                <a:spcPts val="0"/>
              </a:spcBef>
              <a:buFontTx/>
              <a:buNone/>
              <a:defRPr/>
            </a:pPr>
            <a:r>
              <a:rPr lang="en-GB" sz="1900" dirty="0">
                <a:solidFill>
                  <a:srgbClr val="D60134"/>
                </a:solidFill>
              </a:rPr>
              <a:t> </a:t>
            </a:r>
          </a:p>
          <a:p>
            <a:pPr marL="179388" indent="-179388">
              <a:spcBef>
                <a:spcPts val="0"/>
              </a:spcBef>
              <a:defRPr/>
            </a:pPr>
            <a:r>
              <a:rPr lang="en-GB" sz="1900" dirty="0" smtClean="0">
                <a:solidFill>
                  <a:srgbClr val="D60134"/>
                </a:solidFill>
              </a:rPr>
              <a:t>assess </a:t>
            </a:r>
            <a:r>
              <a:rPr lang="en-GB" sz="1900" dirty="0">
                <a:solidFill>
                  <a:srgbClr val="D60134"/>
                </a:solidFill>
              </a:rPr>
              <a:t>and track pupils’ progress in numeracy skills across the curriculum and use assessment information to plan better numeracy activities</a:t>
            </a:r>
            <a:r>
              <a:rPr lang="en-GB" sz="1900" dirty="0" smtClean="0">
                <a:solidFill>
                  <a:srgbClr val="D60134"/>
                </a:solidFill>
              </a:rPr>
              <a:t>;</a:t>
            </a:r>
          </a:p>
          <a:p>
            <a:pPr marL="179388" indent="-179388">
              <a:spcBef>
                <a:spcPts val="0"/>
              </a:spcBef>
              <a:defRPr/>
            </a:pPr>
            <a:endParaRPr lang="en-GB" sz="1900" dirty="0">
              <a:solidFill>
                <a:srgbClr val="D60134"/>
              </a:solidFill>
            </a:endParaRPr>
          </a:p>
          <a:p>
            <a:pPr marL="179388" indent="-179388">
              <a:spcBef>
                <a:spcPts val="0"/>
              </a:spcBef>
              <a:defRPr/>
            </a:pPr>
            <a:r>
              <a:rPr lang="en-GB" sz="1900" dirty="0">
                <a:solidFill>
                  <a:srgbClr val="D60134"/>
                </a:solidFill>
              </a:rPr>
              <a:t>design transitional primary/secondary school activities to support consistency and progression in pupils’ numeracy </a:t>
            </a:r>
            <a:r>
              <a:rPr lang="en-GB" sz="1900" dirty="0" smtClean="0">
                <a:solidFill>
                  <a:srgbClr val="D60134"/>
                </a:solidFill>
              </a:rPr>
              <a:t>skills;</a:t>
            </a:r>
          </a:p>
        </p:txBody>
      </p:sp>
      <p:sp>
        <p:nvSpPr>
          <p:cNvPr id="5" name="Rectangle 2"/>
          <p:cNvSpPr txBox="1">
            <a:spLocks noChangeArrowheads="1"/>
          </p:cNvSpPr>
          <p:nvPr/>
        </p:nvSpPr>
        <p:spPr bwMode="auto">
          <a:xfrm>
            <a:off x="0" y="404813"/>
            <a:ext cx="7772400" cy="719137"/>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Recommendations</a:t>
            </a:r>
            <a:br>
              <a:rPr lang="en-GB" sz="3600" kern="0" dirty="0" smtClean="0"/>
            </a:br>
            <a:r>
              <a:rPr lang="en-GB" sz="3600" kern="0" dirty="0" err="1" smtClean="0">
                <a:solidFill>
                  <a:srgbClr val="015284"/>
                </a:solidFill>
              </a:rPr>
              <a:t>Argymhellion</a:t>
            </a:r>
            <a:endParaRPr lang="en-US" sz="3600" kern="0" dirty="0" smtClean="0">
              <a:solidFill>
                <a:srgbClr val="015284"/>
              </a:solidFill>
            </a:endParaRPr>
          </a:p>
        </p:txBody>
      </p:sp>
      <p:sp>
        <p:nvSpPr>
          <p:cNvPr id="25603" name="Rectangle 4"/>
          <p:cNvSpPr>
            <a:spLocks noChangeArrowheads="1"/>
          </p:cNvSpPr>
          <p:nvPr/>
        </p:nvSpPr>
        <p:spPr bwMode="auto">
          <a:xfrm>
            <a:off x="4799310" y="1484784"/>
            <a:ext cx="3960564" cy="4770537"/>
          </a:xfrm>
          <a:prstGeom prst="rect">
            <a:avLst/>
          </a:prstGeom>
          <a:noFill/>
          <a:ln w="9525">
            <a:noFill/>
            <a:miter lim="800000"/>
            <a:headEnd/>
            <a:tailEnd/>
          </a:ln>
        </p:spPr>
        <p:txBody>
          <a:bodyPr wrap="square">
            <a:spAutoFit/>
          </a:bodyPr>
          <a:lstStyle/>
          <a:p>
            <a:pPr marL="180975" indent="-180975">
              <a:buFontTx/>
              <a:buChar char="•"/>
            </a:pPr>
            <a:r>
              <a:rPr lang="cy-GB" sz="1900" dirty="0" smtClean="0">
                <a:solidFill>
                  <a:srgbClr val="015284"/>
                </a:solidFill>
              </a:rPr>
              <a:t>gwneud </a:t>
            </a:r>
            <a:r>
              <a:rPr lang="cy-GB" sz="1900" dirty="0">
                <a:solidFill>
                  <a:srgbClr val="015284"/>
                </a:solidFill>
              </a:rPr>
              <a:t>yn </a:t>
            </a:r>
            <a:r>
              <a:rPr lang="cy-GB" sz="1900" dirty="0" err="1">
                <a:solidFill>
                  <a:srgbClr val="015284"/>
                </a:solidFill>
              </a:rPr>
              <a:t>siwr</a:t>
            </a:r>
            <a:r>
              <a:rPr lang="cy-GB" sz="1900" dirty="0">
                <a:solidFill>
                  <a:srgbClr val="015284"/>
                </a:solidFill>
              </a:rPr>
              <a:t> bod gweithgareddau rhifedd yn ymestyn disgyblion yn briodol, gan gynnwys y rhai mwy abl;</a:t>
            </a:r>
          </a:p>
          <a:p>
            <a:pPr marL="180975" indent="-180975"/>
            <a:r>
              <a:rPr lang="cy-GB" sz="1900" dirty="0">
                <a:solidFill>
                  <a:srgbClr val="015284"/>
                </a:solidFill>
              </a:rPr>
              <a:t> </a:t>
            </a:r>
          </a:p>
          <a:p>
            <a:pPr marL="180975" indent="-180975">
              <a:buFontTx/>
              <a:buChar char="•"/>
            </a:pPr>
            <a:r>
              <a:rPr lang="cy-GB" sz="1900" dirty="0" smtClean="0">
                <a:solidFill>
                  <a:srgbClr val="015284"/>
                </a:solidFill>
              </a:rPr>
              <a:t>asesu </a:t>
            </a:r>
            <a:r>
              <a:rPr lang="cy-GB" sz="1900" dirty="0">
                <a:solidFill>
                  <a:srgbClr val="015284"/>
                </a:solidFill>
              </a:rPr>
              <a:t>ac olrhain cynnydd disgyblion mewn medrau rhifedd ar draws y cwricwlwm a defnyddio gwybodaeth asesu i gynllunio gweithgareddau rhifedd gwell;</a:t>
            </a:r>
          </a:p>
          <a:p>
            <a:pPr marL="180975" indent="-180975">
              <a:buFontTx/>
              <a:buChar char="•"/>
            </a:pPr>
            <a:endParaRPr lang="cy-GB" sz="1900" dirty="0">
              <a:solidFill>
                <a:srgbClr val="015284"/>
              </a:solidFill>
            </a:endParaRPr>
          </a:p>
          <a:p>
            <a:pPr marL="180975" indent="-180975">
              <a:buFontTx/>
              <a:buChar char="•"/>
            </a:pPr>
            <a:r>
              <a:rPr lang="cy-GB" sz="1900" dirty="0" smtClean="0">
                <a:solidFill>
                  <a:srgbClr val="015284"/>
                </a:solidFill>
              </a:rPr>
              <a:t>cynllunio </a:t>
            </a:r>
            <a:r>
              <a:rPr lang="cy-GB" sz="1900" dirty="0">
                <a:solidFill>
                  <a:srgbClr val="015284"/>
                </a:solidFill>
              </a:rPr>
              <a:t>gweithgareddau pontio ysgol gynradd/uwchradd i gefnogi cysondeb a dilyniant ym medrau rhifedd disgyblion;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250825" y="2060575"/>
            <a:ext cx="4249167" cy="4292600"/>
          </a:xfrm>
        </p:spPr>
        <p:txBody>
          <a:bodyPr/>
          <a:lstStyle/>
          <a:p>
            <a:pPr marL="179388" indent="-179388">
              <a:spcBef>
                <a:spcPts val="0"/>
              </a:spcBef>
              <a:defRPr/>
            </a:pPr>
            <a:r>
              <a:rPr lang="en-US" sz="2000" dirty="0">
                <a:solidFill>
                  <a:srgbClr val="D60134"/>
                </a:solidFill>
              </a:rPr>
              <a:t>provide opportunities for numeracy coordinators and mathematics departments to work together with other teachers to improve their knowledge, skills and confidence to develop pupils’ numeracy skills; and</a:t>
            </a:r>
            <a:endParaRPr lang="en-GB" sz="2000" dirty="0">
              <a:solidFill>
                <a:srgbClr val="D60134"/>
              </a:solidFill>
            </a:endParaRPr>
          </a:p>
          <a:p>
            <a:pPr marL="179388" indent="-179388">
              <a:spcBef>
                <a:spcPts val="0"/>
              </a:spcBef>
              <a:buFontTx/>
              <a:buNone/>
              <a:defRPr/>
            </a:pPr>
            <a:r>
              <a:rPr lang="en-GB" sz="2000" dirty="0">
                <a:solidFill>
                  <a:srgbClr val="D60134"/>
                </a:solidFill>
              </a:rPr>
              <a:t> </a:t>
            </a:r>
          </a:p>
          <a:p>
            <a:pPr marL="179388" indent="-179388">
              <a:spcBef>
                <a:spcPts val="0"/>
              </a:spcBef>
              <a:defRPr/>
            </a:pPr>
            <a:r>
              <a:rPr lang="en-US" sz="2000" dirty="0">
                <a:solidFill>
                  <a:srgbClr val="D60134"/>
                </a:solidFill>
              </a:rPr>
              <a:t>monitor and evaluate the impact of strategies for improving numeracy.</a:t>
            </a:r>
            <a:endParaRPr lang="en-GB" sz="2000" dirty="0">
              <a:solidFill>
                <a:srgbClr val="D60134"/>
              </a:solidFill>
            </a:endParaRPr>
          </a:p>
          <a:p>
            <a:pPr marL="0" indent="0">
              <a:buFontTx/>
              <a:buNone/>
              <a:defRPr/>
            </a:pPr>
            <a:endParaRPr lang="en-GB" sz="2000" dirty="0" smtClean="0">
              <a:solidFill>
                <a:srgbClr val="D60134"/>
              </a:solidFill>
            </a:endParaRPr>
          </a:p>
        </p:txBody>
      </p:sp>
      <p:sp>
        <p:nvSpPr>
          <p:cNvPr id="5" name="Rectangle 2"/>
          <p:cNvSpPr txBox="1">
            <a:spLocks noChangeArrowheads="1"/>
          </p:cNvSpPr>
          <p:nvPr/>
        </p:nvSpPr>
        <p:spPr bwMode="auto">
          <a:xfrm>
            <a:off x="0" y="981075"/>
            <a:ext cx="7772400" cy="719138"/>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Recommendations</a:t>
            </a:r>
            <a:br>
              <a:rPr lang="en-GB" sz="3600" kern="0" dirty="0" smtClean="0"/>
            </a:br>
            <a:r>
              <a:rPr lang="en-GB" sz="3600" kern="0" dirty="0" err="1" smtClean="0">
                <a:solidFill>
                  <a:srgbClr val="015284"/>
                </a:solidFill>
              </a:rPr>
              <a:t>Argymhellion</a:t>
            </a:r>
            <a:endParaRPr lang="en-US" sz="3600" kern="0" dirty="0" smtClean="0">
              <a:solidFill>
                <a:srgbClr val="015284"/>
              </a:solidFill>
            </a:endParaRPr>
          </a:p>
        </p:txBody>
      </p:sp>
      <p:sp>
        <p:nvSpPr>
          <p:cNvPr id="26627" name="Rectangle 4"/>
          <p:cNvSpPr>
            <a:spLocks noChangeArrowheads="1"/>
          </p:cNvSpPr>
          <p:nvPr/>
        </p:nvSpPr>
        <p:spPr bwMode="auto">
          <a:xfrm>
            <a:off x="4788024" y="2044700"/>
            <a:ext cx="3959993" cy="3477875"/>
          </a:xfrm>
          <a:prstGeom prst="rect">
            <a:avLst/>
          </a:prstGeom>
          <a:noFill/>
          <a:ln w="9525">
            <a:noFill/>
            <a:miter lim="800000"/>
            <a:headEnd/>
            <a:tailEnd/>
          </a:ln>
        </p:spPr>
        <p:txBody>
          <a:bodyPr wrap="square">
            <a:spAutoFit/>
          </a:bodyPr>
          <a:lstStyle/>
          <a:p>
            <a:pPr marL="179388" indent="-179388">
              <a:buFontTx/>
              <a:buChar char="•"/>
            </a:pPr>
            <a:r>
              <a:rPr lang="cy-GB" sz="2000" dirty="0" smtClean="0">
                <a:solidFill>
                  <a:srgbClr val="015284"/>
                </a:solidFill>
              </a:rPr>
              <a:t>rhoi </a:t>
            </a:r>
            <a:r>
              <a:rPr lang="cy-GB" sz="2000" dirty="0">
                <a:solidFill>
                  <a:srgbClr val="015284"/>
                </a:solidFill>
              </a:rPr>
              <a:t>cyfleoedd i gydlynwyr rhifedd ac adrannau mathemateg gydweithio ag athrawon eraill i wella eu gwybodaeth, eu medrau a’u hyder i ddatblygu medrau rhifedd disgyblion; a</a:t>
            </a:r>
          </a:p>
          <a:p>
            <a:pPr marL="179388" indent="-179388">
              <a:buFontTx/>
              <a:buChar char="•"/>
            </a:pPr>
            <a:endParaRPr lang="cy-GB" sz="2000" dirty="0">
              <a:solidFill>
                <a:srgbClr val="015284"/>
              </a:solidFill>
            </a:endParaRPr>
          </a:p>
          <a:p>
            <a:pPr marL="179388" indent="-179388">
              <a:buFontTx/>
              <a:buChar char="•"/>
            </a:pPr>
            <a:r>
              <a:rPr lang="cy-GB" sz="2000" dirty="0" smtClean="0">
                <a:solidFill>
                  <a:srgbClr val="015284"/>
                </a:solidFill>
              </a:rPr>
              <a:t>monitro </a:t>
            </a:r>
            <a:r>
              <a:rPr lang="cy-GB" sz="2000" dirty="0">
                <a:solidFill>
                  <a:srgbClr val="015284"/>
                </a:solidFill>
              </a:rPr>
              <a:t>ac arfarnu effaith strategaethau ar gyfer gwella rhifedd.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251520" y="1844824"/>
            <a:ext cx="4177159" cy="4579937"/>
          </a:xfrm>
        </p:spPr>
        <p:txBody>
          <a:bodyPr/>
          <a:lstStyle/>
          <a:p>
            <a:pPr marL="0" indent="0">
              <a:spcBef>
                <a:spcPts val="0"/>
              </a:spcBef>
              <a:buFontTx/>
              <a:buNone/>
              <a:defRPr/>
            </a:pPr>
            <a:r>
              <a:rPr lang="en-GB" sz="2000" b="1" dirty="0">
                <a:solidFill>
                  <a:srgbClr val="D60134"/>
                </a:solidFill>
              </a:rPr>
              <a:t>Local authorities and regional consortia should:</a:t>
            </a:r>
            <a:endParaRPr lang="en-GB" sz="2000" dirty="0">
              <a:solidFill>
                <a:srgbClr val="D60134"/>
              </a:solidFill>
            </a:endParaRPr>
          </a:p>
          <a:p>
            <a:pPr marL="108000" indent="-180000">
              <a:spcBef>
                <a:spcPts val="0"/>
              </a:spcBef>
              <a:defRPr/>
            </a:pPr>
            <a:endParaRPr lang="en-GB" sz="2000" dirty="0">
              <a:solidFill>
                <a:srgbClr val="D60134"/>
              </a:solidFill>
            </a:endParaRPr>
          </a:p>
          <a:p>
            <a:pPr marL="179388" indent="-179388">
              <a:spcBef>
                <a:spcPts val="0"/>
              </a:spcBef>
              <a:defRPr/>
            </a:pPr>
            <a:r>
              <a:rPr lang="en-GB" sz="2000" dirty="0">
                <a:solidFill>
                  <a:srgbClr val="D60134"/>
                </a:solidFill>
              </a:rPr>
              <a:t>support schools to help staff to improve their knowledge, skills and confidence to develop pupils’ numeracy through their subjects; and</a:t>
            </a:r>
          </a:p>
          <a:p>
            <a:pPr marL="179388" indent="-179388">
              <a:spcBef>
                <a:spcPts val="0"/>
              </a:spcBef>
              <a:buFontTx/>
              <a:buNone/>
              <a:defRPr/>
            </a:pPr>
            <a:r>
              <a:rPr lang="en-GB" sz="2000" dirty="0">
                <a:solidFill>
                  <a:srgbClr val="D60134"/>
                </a:solidFill>
              </a:rPr>
              <a:t> </a:t>
            </a:r>
          </a:p>
          <a:p>
            <a:pPr marL="179388" indent="-179388">
              <a:spcBef>
                <a:spcPts val="0"/>
              </a:spcBef>
              <a:defRPr/>
            </a:pPr>
            <a:r>
              <a:rPr lang="en-GB" sz="2000" dirty="0">
                <a:solidFill>
                  <a:srgbClr val="D60134"/>
                </a:solidFill>
              </a:rPr>
              <a:t>share best practice between schools.</a:t>
            </a:r>
          </a:p>
          <a:p>
            <a:pPr marL="0" indent="0">
              <a:buFontTx/>
              <a:buNone/>
              <a:defRPr/>
            </a:pPr>
            <a:endParaRPr lang="en-GB" sz="2000" dirty="0" smtClean="0">
              <a:solidFill>
                <a:srgbClr val="D60134"/>
              </a:solidFill>
            </a:endParaRPr>
          </a:p>
        </p:txBody>
      </p:sp>
      <p:sp>
        <p:nvSpPr>
          <p:cNvPr id="5" name="Rectangle 2"/>
          <p:cNvSpPr txBox="1">
            <a:spLocks noChangeArrowheads="1"/>
          </p:cNvSpPr>
          <p:nvPr/>
        </p:nvSpPr>
        <p:spPr bwMode="auto">
          <a:xfrm>
            <a:off x="11113" y="754063"/>
            <a:ext cx="7772400" cy="719137"/>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Recommendations</a:t>
            </a:r>
            <a:br>
              <a:rPr lang="en-GB" sz="3600" kern="0" dirty="0" smtClean="0"/>
            </a:br>
            <a:r>
              <a:rPr lang="en-GB" sz="3600" kern="0" dirty="0" err="1" smtClean="0">
                <a:solidFill>
                  <a:srgbClr val="015284"/>
                </a:solidFill>
              </a:rPr>
              <a:t>Argymhellion</a:t>
            </a:r>
            <a:endParaRPr lang="en-US" sz="3600" kern="0" dirty="0" smtClean="0">
              <a:solidFill>
                <a:srgbClr val="015284"/>
              </a:solidFill>
            </a:endParaRPr>
          </a:p>
        </p:txBody>
      </p:sp>
      <p:sp>
        <p:nvSpPr>
          <p:cNvPr id="27651" name="Rectangle 4"/>
          <p:cNvSpPr>
            <a:spLocks noChangeArrowheads="1"/>
          </p:cNvSpPr>
          <p:nvPr/>
        </p:nvSpPr>
        <p:spPr bwMode="auto">
          <a:xfrm>
            <a:off x="4860032" y="1844824"/>
            <a:ext cx="3888432" cy="3477875"/>
          </a:xfrm>
          <a:prstGeom prst="rect">
            <a:avLst/>
          </a:prstGeom>
          <a:noFill/>
          <a:ln w="9525">
            <a:noFill/>
            <a:miter lim="800000"/>
            <a:headEnd/>
            <a:tailEnd/>
          </a:ln>
        </p:spPr>
        <p:txBody>
          <a:bodyPr wrap="square">
            <a:spAutoFit/>
          </a:bodyPr>
          <a:lstStyle/>
          <a:p>
            <a:r>
              <a:rPr lang="cy-GB" sz="2000" b="1" dirty="0">
                <a:solidFill>
                  <a:srgbClr val="015284"/>
                </a:solidFill>
              </a:rPr>
              <a:t>Dylai awdurdodau lleol a </a:t>
            </a:r>
          </a:p>
          <a:p>
            <a:r>
              <a:rPr lang="cy-GB" sz="2000" b="1" dirty="0">
                <a:solidFill>
                  <a:srgbClr val="015284"/>
                </a:solidFill>
              </a:rPr>
              <a:t>chonsortia rhanbarthol:</a:t>
            </a:r>
            <a:endParaRPr lang="cy-GB" sz="2000" dirty="0">
              <a:solidFill>
                <a:srgbClr val="015284"/>
              </a:solidFill>
            </a:endParaRPr>
          </a:p>
          <a:p>
            <a:pPr marL="179388" indent="-179388"/>
            <a:endParaRPr lang="cy-GB" sz="2000" dirty="0">
              <a:solidFill>
                <a:srgbClr val="015284"/>
              </a:solidFill>
            </a:endParaRPr>
          </a:p>
          <a:p>
            <a:pPr marL="179388" indent="-179388">
              <a:buFontTx/>
              <a:buChar char="•"/>
            </a:pPr>
            <a:r>
              <a:rPr lang="cy-GB" sz="2000" dirty="0" smtClean="0">
                <a:solidFill>
                  <a:srgbClr val="015284"/>
                </a:solidFill>
              </a:rPr>
              <a:t>gefnogi </a:t>
            </a:r>
            <a:r>
              <a:rPr lang="cy-GB" sz="2000" dirty="0">
                <a:solidFill>
                  <a:srgbClr val="015284"/>
                </a:solidFill>
              </a:rPr>
              <a:t>ysgolion i helpu staff i wella eu gwybodaeth, eu medrau a’u hyder   i ddatblygu rhifedd disgyblion trwy eu pynciau; a</a:t>
            </a:r>
          </a:p>
          <a:p>
            <a:pPr marL="179388" indent="-179388"/>
            <a:endParaRPr lang="cy-GB" sz="2000" dirty="0">
              <a:solidFill>
                <a:srgbClr val="015284"/>
              </a:solidFill>
            </a:endParaRPr>
          </a:p>
          <a:p>
            <a:pPr marL="179388" indent="-179388">
              <a:buFontTx/>
              <a:buChar char="•"/>
            </a:pPr>
            <a:r>
              <a:rPr lang="cy-GB" sz="2000" dirty="0" smtClean="0">
                <a:solidFill>
                  <a:srgbClr val="015284"/>
                </a:solidFill>
              </a:rPr>
              <a:t>rhannu </a:t>
            </a:r>
            <a:r>
              <a:rPr lang="cy-GB" sz="2000" dirty="0">
                <a:solidFill>
                  <a:srgbClr val="015284"/>
                </a:solidFill>
              </a:rPr>
              <a:t>arfer orau rhwng ysgolion.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half" idx="1"/>
          </p:nvPr>
        </p:nvSpPr>
        <p:spPr>
          <a:xfrm>
            <a:off x="250824" y="2060575"/>
            <a:ext cx="4105151" cy="4725988"/>
          </a:xfrm>
        </p:spPr>
        <p:txBody>
          <a:bodyPr/>
          <a:lstStyle/>
          <a:p>
            <a:pPr marL="179388" indent="-179388">
              <a:spcBef>
                <a:spcPts val="0"/>
              </a:spcBef>
            </a:pPr>
            <a:r>
              <a:rPr lang="en-GB" sz="2000" dirty="0" smtClean="0">
                <a:solidFill>
                  <a:srgbClr val="D60134"/>
                </a:solidFill>
              </a:rPr>
              <a:t>How well do we support staff to improve their knowledge, skills and confidence to develop pupils’ numeracy skills?</a:t>
            </a:r>
          </a:p>
          <a:p>
            <a:pPr marL="179388" indent="-179388">
              <a:spcBef>
                <a:spcPts val="0"/>
              </a:spcBef>
            </a:pPr>
            <a:r>
              <a:rPr lang="en-GB" sz="2000" dirty="0" smtClean="0">
                <a:solidFill>
                  <a:srgbClr val="D60134"/>
                </a:solidFill>
              </a:rPr>
              <a:t>How can we monitor and evaluate our strategies for improving numeracy, to make sure they are raising pupils’ standards?</a:t>
            </a:r>
          </a:p>
        </p:txBody>
      </p:sp>
      <p:sp>
        <p:nvSpPr>
          <p:cNvPr id="31746" name="Content Placeholder 3"/>
          <p:cNvSpPr>
            <a:spLocks noGrp="1"/>
          </p:cNvSpPr>
          <p:nvPr>
            <p:ph sz="half" idx="2"/>
          </p:nvPr>
        </p:nvSpPr>
        <p:spPr>
          <a:xfrm>
            <a:off x="4716016" y="2060848"/>
            <a:ext cx="4026347" cy="4186237"/>
          </a:xfrm>
        </p:spPr>
        <p:txBody>
          <a:bodyPr/>
          <a:lstStyle/>
          <a:p>
            <a:pPr marL="179388" indent="-179388">
              <a:spcBef>
                <a:spcPts val="0"/>
              </a:spcBef>
            </a:pPr>
            <a:r>
              <a:rPr lang="cy-GB" sz="2000" dirty="0" smtClean="0"/>
              <a:t>Pa mor dda ydym </a:t>
            </a:r>
            <a:r>
              <a:rPr lang="cy-GB" sz="2000" dirty="0" err="1" smtClean="0"/>
              <a:t>ni’n</a:t>
            </a:r>
            <a:r>
              <a:rPr lang="cy-GB" sz="2000" dirty="0" smtClean="0"/>
              <a:t> cefnogi staff i wella eu gwybodaeth, eu medrau a’u hyder i ddatblygu medrau disgyblion?</a:t>
            </a:r>
          </a:p>
          <a:p>
            <a:pPr marL="179388" indent="-179388">
              <a:spcBef>
                <a:spcPts val="0"/>
              </a:spcBef>
            </a:pPr>
            <a:r>
              <a:rPr lang="cy-GB" sz="2000" dirty="0" smtClean="0"/>
              <a:t>Sut gallwn ni fonitro ac arfarnu ein strategaethau ar gyfer gwella rhifedd, i wneud yn </a:t>
            </a:r>
            <a:r>
              <a:rPr lang="cy-GB" sz="2000" dirty="0" err="1" smtClean="0"/>
              <a:t>siwr</a:t>
            </a:r>
            <a:r>
              <a:rPr lang="cy-GB" sz="2000" dirty="0" smtClean="0"/>
              <a:t> eu bod yn codi safonau disgyblion?</a:t>
            </a:r>
          </a:p>
          <a:p>
            <a:pPr>
              <a:buFontTx/>
              <a:buNone/>
            </a:pPr>
            <a:endParaRPr lang="cy-GB" dirty="0" smtClean="0"/>
          </a:p>
        </p:txBody>
      </p:sp>
      <p:sp>
        <p:nvSpPr>
          <p:cNvPr id="6" name="Title 1"/>
          <p:cNvSpPr txBox="1">
            <a:spLocks/>
          </p:cNvSpPr>
          <p:nvPr/>
        </p:nvSpPr>
        <p:spPr bwMode="auto">
          <a:xfrm>
            <a:off x="107950" y="620713"/>
            <a:ext cx="7123113" cy="1196975"/>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a:defRPr/>
            </a:pPr>
            <a:r>
              <a:rPr lang="en-GB" sz="4000" kern="0" smtClean="0"/>
              <a:t>10 questions for providers</a:t>
            </a:r>
            <a:br>
              <a:rPr lang="en-GB" sz="4000" kern="0" smtClean="0"/>
            </a:br>
            <a:r>
              <a:rPr lang="en-GB" sz="4000" kern="0" smtClean="0">
                <a:solidFill>
                  <a:srgbClr val="015284"/>
                </a:solidFill>
              </a:rPr>
              <a:t>10</a:t>
            </a:r>
            <a:r>
              <a:rPr lang="en-GB" sz="4000" kern="0" smtClean="0"/>
              <a:t> </a:t>
            </a:r>
            <a:r>
              <a:rPr lang="en-GB" sz="4000" kern="0" smtClean="0">
                <a:solidFill>
                  <a:srgbClr val="015284"/>
                </a:solidFill>
              </a:rPr>
              <a:t>cwestiwn i ddarparwyr</a:t>
            </a:r>
            <a:endParaRPr lang="en-GB" sz="4000" kern="0" dirty="0" smtClean="0">
              <a:solidFill>
                <a:srgbClr val="01528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79388" y="1052513"/>
            <a:ext cx="7339012" cy="720725"/>
          </a:xfrm>
        </p:spPr>
        <p:txBody>
          <a:bodyPr/>
          <a:lstStyle/>
          <a:p>
            <a:pPr algn="l"/>
            <a:r>
              <a:rPr lang="en-GB" sz="4000" smtClean="0"/>
              <a:t>Best practice           </a:t>
            </a:r>
            <a:r>
              <a:rPr lang="en-GB" sz="4000" smtClean="0">
                <a:solidFill>
                  <a:srgbClr val="015284"/>
                </a:solidFill>
              </a:rPr>
              <a:t>Arfer orau</a:t>
            </a:r>
          </a:p>
        </p:txBody>
      </p:sp>
      <p:sp>
        <p:nvSpPr>
          <p:cNvPr id="28674" name="Content Placeholder 2"/>
          <p:cNvSpPr>
            <a:spLocks noGrp="1"/>
          </p:cNvSpPr>
          <p:nvPr>
            <p:ph sz="half" idx="1"/>
          </p:nvPr>
        </p:nvSpPr>
        <p:spPr>
          <a:xfrm>
            <a:off x="179512" y="1772816"/>
            <a:ext cx="4248472" cy="5085185"/>
          </a:xfrm>
        </p:spPr>
        <p:txBody>
          <a:bodyPr/>
          <a:lstStyle/>
          <a:p>
            <a:pPr marL="0" indent="0">
              <a:spcBef>
                <a:spcPts val="0"/>
              </a:spcBef>
              <a:buFontTx/>
              <a:buNone/>
            </a:pPr>
            <a:r>
              <a:rPr lang="en-GB" sz="1900" dirty="0" smtClean="0">
                <a:solidFill>
                  <a:srgbClr val="D60134"/>
                </a:solidFill>
              </a:rPr>
              <a:t>Newport local authority helped its schools to adapt readily to the Welsh Government’s National Numeracy Programme and to make sure that the teaching of numeracy continued to improve. </a:t>
            </a:r>
          </a:p>
          <a:p>
            <a:pPr marL="0" indent="0">
              <a:spcBef>
                <a:spcPts val="0"/>
              </a:spcBef>
              <a:buFontTx/>
              <a:buNone/>
            </a:pPr>
            <a:r>
              <a:rPr lang="en-GB" sz="1900" dirty="0" smtClean="0">
                <a:solidFill>
                  <a:srgbClr val="D60134"/>
                </a:solidFill>
              </a:rPr>
              <a:t>As a result, schools are more confident in setting local targets for numeracy.  They are also well-prepared to adapt to the numeracy component of the Literacy and Numeracy Framework.  The group of outstanding teachers are benefitting from their training and from the opportunities to share good practice with each other and within their own school.  </a:t>
            </a:r>
          </a:p>
          <a:p>
            <a:pPr marL="0" indent="0">
              <a:buFontTx/>
              <a:buNone/>
            </a:pPr>
            <a:endParaRPr lang="en-GB" sz="1600" dirty="0" smtClean="0">
              <a:solidFill>
                <a:srgbClr val="D60134"/>
              </a:solidFill>
            </a:endParaRPr>
          </a:p>
        </p:txBody>
      </p:sp>
      <p:sp>
        <p:nvSpPr>
          <p:cNvPr id="28675" name="Content Placeholder 3"/>
          <p:cNvSpPr>
            <a:spLocks noGrp="1"/>
          </p:cNvSpPr>
          <p:nvPr>
            <p:ph sz="half" idx="2"/>
          </p:nvPr>
        </p:nvSpPr>
        <p:spPr>
          <a:xfrm>
            <a:off x="4572000" y="1772817"/>
            <a:ext cx="4318000" cy="5085184"/>
          </a:xfrm>
        </p:spPr>
        <p:txBody>
          <a:bodyPr/>
          <a:lstStyle/>
          <a:p>
            <a:pPr marL="0" indent="0">
              <a:spcBef>
                <a:spcPts val="0"/>
              </a:spcBef>
              <a:buFontTx/>
              <a:buNone/>
            </a:pPr>
            <a:r>
              <a:rPr lang="cy-GB" sz="1900" dirty="0" smtClean="0"/>
              <a:t>Fe wnaeth awdurdod lleol Casnewydd helpu ei ysgolion i addasu’n rhwydd i Raglen Rhifedd Genedlaethol Llywodraeth Cymru a gwneud yn </a:t>
            </a:r>
            <a:r>
              <a:rPr lang="cy-GB" sz="1900" dirty="0" err="1" smtClean="0"/>
              <a:t>siwr</a:t>
            </a:r>
            <a:r>
              <a:rPr lang="cy-GB" sz="1900" dirty="0" smtClean="0"/>
              <a:t> bod addysgu rhifedd yn parhau i wella. </a:t>
            </a:r>
          </a:p>
          <a:p>
            <a:pPr marL="0" indent="0">
              <a:spcBef>
                <a:spcPts val="0"/>
              </a:spcBef>
              <a:buFontTx/>
              <a:buNone/>
            </a:pPr>
            <a:r>
              <a:rPr lang="cy-GB" sz="1900" dirty="0" smtClean="0"/>
              <a:t>O ganlyniad, mae ysgolion yn fwy hyderus wrth osod targedau lleol ar gyfer rhifedd. Maent hefyd yn cael eu paratoi’n dda i addasu i elfen rhifedd y Fframwaith Llythrennedd a Rhifedd.  Mae’r gr</a:t>
            </a:r>
            <a:r>
              <a:rPr lang="cy-GB" sz="1900" dirty="0" smtClean="0">
                <a:cs typeface="Arial" charset="0"/>
              </a:rPr>
              <a:t>ŵp o athrawon rhagorol yn elwa ar eu hyfforddiant ac ar y cyfleoedd i rannu arfer dda gyda’i gilydd ac o fewn eu hysgol eu hunain</a:t>
            </a:r>
            <a:r>
              <a:rPr lang="cy-GB" sz="1900" dirty="0" smtClean="0"/>
              <a:t>.  </a:t>
            </a:r>
          </a:p>
          <a:p>
            <a:pPr marL="0" indent="0">
              <a:buFontTx/>
              <a:buNone/>
            </a:pPr>
            <a:endParaRPr lang="cy-GB"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07950" y="620713"/>
            <a:ext cx="7123113" cy="1196975"/>
          </a:xfrm>
        </p:spPr>
        <p:txBody>
          <a:bodyPr/>
          <a:lstStyle/>
          <a:p>
            <a:pPr algn="l"/>
            <a:r>
              <a:rPr lang="en-GB" sz="4000" smtClean="0"/>
              <a:t>10 questions for providers</a:t>
            </a:r>
            <a:br>
              <a:rPr lang="en-GB" sz="4000" smtClean="0"/>
            </a:br>
            <a:r>
              <a:rPr lang="en-GB" sz="4000" smtClean="0">
                <a:solidFill>
                  <a:srgbClr val="015284"/>
                </a:solidFill>
              </a:rPr>
              <a:t>10</a:t>
            </a:r>
            <a:r>
              <a:rPr lang="en-GB" sz="4000" smtClean="0"/>
              <a:t> </a:t>
            </a:r>
            <a:r>
              <a:rPr lang="en-GB" sz="4000" smtClean="0">
                <a:solidFill>
                  <a:srgbClr val="015284"/>
                </a:solidFill>
              </a:rPr>
              <a:t>cwestiwn i ddarparwyr</a:t>
            </a:r>
          </a:p>
        </p:txBody>
      </p:sp>
      <p:sp>
        <p:nvSpPr>
          <p:cNvPr id="29698" name="Content Placeholder 2"/>
          <p:cNvSpPr>
            <a:spLocks noGrp="1"/>
          </p:cNvSpPr>
          <p:nvPr>
            <p:ph sz="half" idx="1"/>
          </p:nvPr>
        </p:nvSpPr>
        <p:spPr>
          <a:xfrm>
            <a:off x="107950" y="2205038"/>
            <a:ext cx="4320034" cy="4652962"/>
          </a:xfrm>
        </p:spPr>
        <p:txBody>
          <a:bodyPr/>
          <a:lstStyle/>
          <a:p>
            <a:pPr marL="179388" indent="-179388">
              <a:spcBef>
                <a:spcPts val="0"/>
              </a:spcBef>
            </a:pPr>
            <a:r>
              <a:rPr lang="en-GB" sz="2000" dirty="0" smtClean="0">
                <a:solidFill>
                  <a:srgbClr val="D60134"/>
                </a:solidFill>
              </a:rPr>
              <a:t>How high a priority is numeracy in our improvement plan?</a:t>
            </a:r>
          </a:p>
          <a:p>
            <a:pPr marL="179388" indent="-179388">
              <a:spcBef>
                <a:spcPts val="0"/>
              </a:spcBef>
            </a:pPr>
            <a:r>
              <a:rPr lang="en-GB" sz="2000" dirty="0" smtClean="0">
                <a:solidFill>
                  <a:srgbClr val="D60134"/>
                </a:solidFill>
              </a:rPr>
              <a:t>Do we have a consistent approach for developing pupils’ mental calculation skills?</a:t>
            </a:r>
          </a:p>
          <a:p>
            <a:pPr marL="179388" indent="-179388">
              <a:spcBef>
                <a:spcPts val="0"/>
              </a:spcBef>
            </a:pPr>
            <a:r>
              <a:rPr lang="en-GB" sz="2000" dirty="0" smtClean="0">
                <a:solidFill>
                  <a:srgbClr val="D60134"/>
                </a:solidFill>
              </a:rPr>
              <a:t>Do we have a consistent approach to teaching basic calculation strategies?</a:t>
            </a:r>
          </a:p>
          <a:p>
            <a:pPr marL="179388" indent="-179388">
              <a:spcBef>
                <a:spcPts val="0"/>
              </a:spcBef>
            </a:pPr>
            <a:r>
              <a:rPr lang="en-GB" sz="2000" dirty="0" smtClean="0">
                <a:solidFill>
                  <a:srgbClr val="D60134"/>
                </a:solidFill>
              </a:rPr>
              <a:t>Does our planning provide opportunities for pupils to use  numeracy skills, particularly number and numerical reasoning across the curriculum?</a:t>
            </a:r>
          </a:p>
          <a:p>
            <a:endParaRPr lang="en-GB" sz="700" dirty="0" smtClean="0">
              <a:solidFill>
                <a:srgbClr val="D60134"/>
              </a:solidFill>
            </a:endParaRPr>
          </a:p>
        </p:txBody>
      </p:sp>
      <p:sp>
        <p:nvSpPr>
          <p:cNvPr id="29699" name="Content Placeholder 3"/>
          <p:cNvSpPr>
            <a:spLocks noGrp="1"/>
          </p:cNvSpPr>
          <p:nvPr>
            <p:ph sz="half" idx="2"/>
          </p:nvPr>
        </p:nvSpPr>
        <p:spPr>
          <a:xfrm>
            <a:off x="4718050" y="2133600"/>
            <a:ext cx="4102422" cy="4724400"/>
          </a:xfrm>
        </p:spPr>
        <p:txBody>
          <a:bodyPr/>
          <a:lstStyle/>
          <a:p>
            <a:pPr marL="179388" indent="-179388">
              <a:spcBef>
                <a:spcPts val="0"/>
              </a:spcBef>
            </a:pPr>
            <a:r>
              <a:rPr lang="cy-GB" sz="2000" dirty="0" smtClean="0"/>
              <a:t> Pa mor uchel yw’r flaenoriaeth a roddir i rifedd yn ein cynllun gwella?</a:t>
            </a:r>
          </a:p>
          <a:p>
            <a:pPr marL="179388" indent="-179388">
              <a:spcBef>
                <a:spcPts val="0"/>
              </a:spcBef>
            </a:pPr>
            <a:r>
              <a:rPr lang="cy-GB" sz="2000" dirty="0" smtClean="0"/>
              <a:t> A oes gennym ddull cyson ar gyfer datblygu medrau cyfrif pen disgyblion?</a:t>
            </a:r>
          </a:p>
          <a:p>
            <a:pPr marL="179388" indent="-179388">
              <a:spcBef>
                <a:spcPts val="0"/>
              </a:spcBef>
            </a:pPr>
            <a:r>
              <a:rPr lang="cy-GB" sz="2000" dirty="0" smtClean="0"/>
              <a:t> A oes gennym ddull cyson o addysgu strategaethau cyfrif sylfaenol?</a:t>
            </a:r>
          </a:p>
          <a:p>
            <a:pPr marL="179388" indent="-179388">
              <a:spcBef>
                <a:spcPts val="0"/>
              </a:spcBef>
            </a:pPr>
            <a:r>
              <a:rPr lang="cy-GB" sz="2000" dirty="0" smtClean="0"/>
              <a:t> A yw ein cynllunio yn rhoi cyfleoedd i ddisgyblion ddefnyddio medrau rhifedd, yn enwedig rhif a rhesymu rhifiadol ar draws y cwricwlwm?</a:t>
            </a:r>
          </a:p>
          <a:p>
            <a:pPr marL="0" indent="0">
              <a:buFontTx/>
              <a:buNone/>
            </a:pPr>
            <a:endParaRPr lang="cy-GB"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sz="half" idx="1"/>
          </p:nvPr>
        </p:nvSpPr>
        <p:spPr>
          <a:xfrm>
            <a:off x="323528" y="2132856"/>
            <a:ext cx="4104456" cy="4725144"/>
          </a:xfrm>
        </p:spPr>
        <p:txBody>
          <a:bodyPr/>
          <a:lstStyle/>
          <a:p>
            <a:pPr marL="179388" indent="-179388">
              <a:spcBef>
                <a:spcPts val="0"/>
              </a:spcBef>
            </a:pPr>
            <a:r>
              <a:rPr lang="en-GB" sz="2000" dirty="0" smtClean="0">
                <a:solidFill>
                  <a:srgbClr val="D60134"/>
                </a:solidFill>
              </a:rPr>
              <a:t>Do our schemes of work demonstrate progression in developing pupils’ numeracy skills?</a:t>
            </a:r>
          </a:p>
          <a:p>
            <a:pPr marL="179388" indent="-179388">
              <a:spcBef>
                <a:spcPts val="0"/>
              </a:spcBef>
            </a:pPr>
            <a:r>
              <a:rPr lang="en-GB" sz="2000" dirty="0" smtClean="0">
                <a:solidFill>
                  <a:srgbClr val="D60134"/>
                </a:solidFill>
              </a:rPr>
              <a:t>How effectively do we assess pupils’ numeracy ability?</a:t>
            </a:r>
          </a:p>
          <a:p>
            <a:pPr marL="179388" indent="-179388">
              <a:spcBef>
                <a:spcPts val="0"/>
              </a:spcBef>
            </a:pPr>
            <a:r>
              <a:rPr lang="en-GB" sz="2000" dirty="0" smtClean="0">
                <a:solidFill>
                  <a:srgbClr val="D60134"/>
                </a:solidFill>
              </a:rPr>
              <a:t>How well do we use information from numeracy assessments to plan activities that challenge all pupils, including  the more able?</a:t>
            </a:r>
          </a:p>
          <a:p>
            <a:pPr marL="179388" indent="-179388">
              <a:spcBef>
                <a:spcPts val="0"/>
              </a:spcBef>
            </a:pPr>
            <a:r>
              <a:rPr lang="en-GB" sz="2000" dirty="0" smtClean="0">
                <a:solidFill>
                  <a:srgbClr val="D60134"/>
                </a:solidFill>
              </a:rPr>
              <a:t>How well do our transition plans support consistency and progression in pupils’ numeracy skills?</a:t>
            </a:r>
          </a:p>
        </p:txBody>
      </p:sp>
      <p:sp>
        <p:nvSpPr>
          <p:cNvPr id="30722" name="Content Placeholder 3"/>
          <p:cNvSpPr>
            <a:spLocks noGrp="1"/>
          </p:cNvSpPr>
          <p:nvPr>
            <p:ph sz="half" idx="2"/>
          </p:nvPr>
        </p:nvSpPr>
        <p:spPr>
          <a:xfrm>
            <a:off x="4716016" y="2132856"/>
            <a:ext cx="4104456" cy="4941887"/>
          </a:xfrm>
        </p:spPr>
        <p:txBody>
          <a:bodyPr/>
          <a:lstStyle/>
          <a:p>
            <a:pPr marL="179388" indent="-179388">
              <a:spcBef>
                <a:spcPts val="0"/>
              </a:spcBef>
            </a:pPr>
            <a:r>
              <a:rPr lang="en-GB" sz="2000" dirty="0" smtClean="0"/>
              <a:t> </a:t>
            </a:r>
            <a:r>
              <a:rPr lang="cy-GB" sz="2000" dirty="0" smtClean="0"/>
              <a:t>A yw ein cynlluniau gwaith yn dangos dilyniant o ran datblygu medrau rhifedd disgyblion?</a:t>
            </a:r>
          </a:p>
          <a:p>
            <a:pPr marL="179388" indent="-179388">
              <a:spcBef>
                <a:spcPts val="0"/>
              </a:spcBef>
            </a:pPr>
            <a:r>
              <a:rPr lang="cy-GB" sz="2000" dirty="0" smtClean="0"/>
              <a:t> Pa mor effeithiol ydym </a:t>
            </a:r>
            <a:r>
              <a:rPr lang="cy-GB" sz="2000" dirty="0" err="1" smtClean="0"/>
              <a:t>ni’n</a:t>
            </a:r>
            <a:r>
              <a:rPr lang="cy-GB" sz="2000" dirty="0" smtClean="0"/>
              <a:t> asesu gallu disgyblion mewn rhifedd?</a:t>
            </a:r>
          </a:p>
          <a:p>
            <a:pPr marL="179388" indent="-179388">
              <a:spcBef>
                <a:spcPts val="0"/>
              </a:spcBef>
            </a:pPr>
            <a:r>
              <a:rPr lang="cy-GB" sz="2000" dirty="0" smtClean="0"/>
              <a:t> Pa mor dda ydym </a:t>
            </a:r>
            <a:r>
              <a:rPr lang="cy-GB" sz="2000" dirty="0" err="1" smtClean="0"/>
              <a:t>ni’n</a:t>
            </a:r>
            <a:r>
              <a:rPr lang="cy-GB" sz="2000" dirty="0" smtClean="0"/>
              <a:t> defnyddio gwybodaeth o asesiadau rhifedd i gynllunio gweithgareddau sy’n herio pob disgybl, gan gynnwys y rhai mwy abl?</a:t>
            </a:r>
          </a:p>
          <a:p>
            <a:pPr marL="179388" indent="-179388">
              <a:spcBef>
                <a:spcPts val="0"/>
              </a:spcBef>
            </a:pPr>
            <a:r>
              <a:rPr lang="cy-GB" sz="2000" dirty="0" smtClean="0"/>
              <a:t> Pa mor dda y mae ein cynlluniau pontio yn cefnogi cysondeb a dilyniant ym medrau rhifedd disgyblion?</a:t>
            </a:r>
          </a:p>
          <a:p>
            <a:pPr marL="0" indent="0">
              <a:buFontTx/>
              <a:buNone/>
            </a:pPr>
            <a:endParaRPr lang="cy-GB" sz="1600" dirty="0" smtClean="0"/>
          </a:p>
        </p:txBody>
      </p:sp>
      <p:sp>
        <p:nvSpPr>
          <p:cNvPr id="6" name="Title 1"/>
          <p:cNvSpPr txBox="1">
            <a:spLocks/>
          </p:cNvSpPr>
          <p:nvPr/>
        </p:nvSpPr>
        <p:spPr bwMode="auto">
          <a:xfrm>
            <a:off x="107950" y="620713"/>
            <a:ext cx="7123113" cy="1196975"/>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a:defRPr/>
            </a:pPr>
            <a:r>
              <a:rPr lang="en-GB" sz="4000" kern="0" smtClean="0"/>
              <a:t>10 questions for providers</a:t>
            </a:r>
            <a:br>
              <a:rPr lang="en-GB" sz="4000" kern="0" smtClean="0"/>
            </a:br>
            <a:r>
              <a:rPr lang="en-GB" sz="4000" kern="0" smtClean="0">
                <a:solidFill>
                  <a:srgbClr val="015284"/>
                </a:solidFill>
              </a:rPr>
              <a:t>10</a:t>
            </a:r>
            <a:r>
              <a:rPr lang="en-GB" sz="4000" kern="0" smtClean="0"/>
              <a:t> </a:t>
            </a:r>
            <a:r>
              <a:rPr lang="en-GB" sz="4000" kern="0" smtClean="0">
                <a:solidFill>
                  <a:srgbClr val="015284"/>
                </a:solidFill>
              </a:rPr>
              <a:t>cwestiwn i ddarparwyr</a:t>
            </a:r>
            <a:endParaRPr lang="en-GB" sz="4000" kern="0" dirty="0" smtClean="0">
              <a:solidFill>
                <a:srgbClr val="01528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12713" y="1196975"/>
            <a:ext cx="7772400" cy="4968875"/>
          </a:xfrm>
        </p:spPr>
        <p:txBody>
          <a:bodyPr/>
          <a:lstStyle/>
          <a:p>
            <a:pPr algn="l" eaLnBrk="1" hangingPunct="1"/>
            <a:r>
              <a:rPr lang="en-GB" sz="3600" dirty="0" smtClean="0"/>
              <a:t/>
            </a:r>
            <a:br>
              <a:rPr lang="en-GB" sz="3600" dirty="0" smtClean="0"/>
            </a:br>
            <a:r>
              <a:rPr lang="en-GB" sz="3600" dirty="0" smtClean="0"/>
              <a:t>Web-link to full report:</a:t>
            </a:r>
            <a:br>
              <a:rPr lang="en-GB" sz="3600" dirty="0" smtClean="0"/>
            </a:br>
            <a:r>
              <a:rPr lang="en-GB" sz="3600" dirty="0" smtClean="0"/>
              <a:t/>
            </a:r>
            <a:br>
              <a:rPr lang="en-GB" sz="3600" dirty="0" smtClean="0"/>
            </a:br>
            <a:r>
              <a:rPr lang="en-GB" sz="2000" dirty="0">
                <a:solidFill>
                  <a:schemeClr val="tx1"/>
                </a:solidFill>
                <a:hlinkClick r:id="rId2"/>
              </a:rPr>
              <a:t>http://www.estyn.gov.uk/english/docViewer/283073.7/numeracy-in-key-stages-2-and-3-a-baseline-study-june-2013/?navmap=30,163</a:t>
            </a:r>
            <a:r>
              <a:rPr lang="en-GB" sz="2000" dirty="0" smtClean="0">
                <a:solidFill>
                  <a:schemeClr val="tx1"/>
                </a:solidFill>
              </a:rPr>
              <a:t>, </a:t>
            </a: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err="1" smtClean="0">
                <a:solidFill>
                  <a:srgbClr val="015284"/>
                </a:solidFill>
              </a:rPr>
              <a:t>Dolen</a:t>
            </a:r>
            <a:r>
              <a:rPr lang="en-GB" sz="3600" dirty="0" smtClean="0">
                <a:solidFill>
                  <a:srgbClr val="015284"/>
                </a:solidFill>
              </a:rPr>
              <a:t> </a:t>
            </a:r>
            <a:r>
              <a:rPr lang="en-GB" sz="3600" dirty="0" err="1" smtClean="0">
                <a:solidFill>
                  <a:srgbClr val="015284"/>
                </a:solidFill>
              </a:rPr>
              <a:t>gyswllt</a:t>
            </a:r>
            <a:r>
              <a:rPr lang="en-GB" sz="3600" dirty="0" smtClean="0">
                <a:solidFill>
                  <a:srgbClr val="015284"/>
                </a:solidFill>
              </a:rPr>
              <a:t> </a:t>
            </a:r>
            <a:r>
              <a:rPr lang="en-GB" sz="3600" dirty="0" err="1" smtClean="0">
                <a:solidFill>
                  <a:srgbClr val="015284"/>
                </a:solidFill>
              </a:rPr>
              <a:t>i’r</a:t>
            </a:r>
            <a:r>
              <a:rPr lang="en-GB" sz="3600" dirty="0" smtClean="0">
                <a:solidFill>
                  <a:srgbClr val="015284"/>
                </a:solidFill>
              </a:rPr>
              <a:t> </a:t>
            </a:r>
            <a:r>
              <a:rPr lang="en-GB" sz="3600" dirty="0" err="1" smtClean="0">
                <a:solidFill>
                  <a:srgbClr val="015284"/>
                </a:solidFill>
              </a:rPr>
              <a:t>adroddiad</a:t>
            </a:r>
            <a:r>
              <a:rPr lang="en-GB" sz="3600" dirty="0" smtClean="0">
                <a:solidFill>
                  <a:srgbClr val="015284"/>
                </a:solidFill>
              </a:rPr>
              <a:t> </a:t>
            </a:r>
            <a:r>
              <a:rPr lang="en-GB" sz="3600" dirty="0" err="1" smtClean="0">
                <a:solidFill>
                  <a:srgbClr val="015284"/>
                </a:solidFill>
              </a:rPr>
              <a:t>llawn</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2000" dirty="0">
                <a:solidFill>
                  <a:schemeClr val="tx1"/>
                </a:solidFill>
                <a:hlinkClick r:id="rId3"/>
              </a:rPr>
              <a:t>http://www.estyn.gov.uk/cymraeg/docViewer-w/283101/Rhifedd%20yng%20nghyfnodau%20allweddol%202%20a%203:%20astudiaeth%20gwaelodlin%20-%20Mehefin%202013/?navmap=30,163</a:t>
            </a:r>
            <a:r>
              <a:rPr lang="en-GB" sz="2000" dirty="0" smtClean="0">
                <a:solidFill>
                  <a:schemeClr val="tx1"/>
                </a:solidFill>
              </a:rPr>
              <a:t>, </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Placeholder 5"/>
          <p:cNvSpPr>
            <a:spLocks noGrp="1"/>
          </p:cNvSpPr>
          <p:nvPr>
            <p:ph type="body" idx="1"/>
          </p:nvPr>
        </p:nvSpPr>
        <p:spPr/>
        <p:txBody>
          <a:bodyPr/>
          <a:lstStyle/>
          <a:p>
            <a:pPr algn="ctr"/>
            <a:r>
              <a:rPr lang="en-GB" sz="6000" smtClean="0">
                <a:solidFill>
                  <a:srgbClr val="D60134"/>
                </a:solidFill>
              </a:rPr>
              <a:t>Questions…</a:t>
            </a:r>
          </a:p>
          <a:p>
            <a:pPr algn="ctr"/>
            <a:r>
              <a:rPr lang="cy-GB" sz="6000" smtClean="0"/>
              <a:t>Cwestiynau...</a:t>
            </a:r>
            <a:endParaRPr lang="en-GB" sz="6000" smtClean="0"/>
          </a:p>
          <a:p>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84213" y="908050"/>
            <a:ext cx="7086600" cy="863600"/>
          </a:xfrm>
        </p:spPr>
        <p:txBody>
          <a:bodyPr/>
          <a:lstStyle/>
          <a:p>
            <a:pPr algn="l"/>
            <a:r>
              <a:rPr lang="en-GB" sz="3600" smtClean="0"/>
              <a:t>Background           </a:t>
            </a:r>
            <a:r>
              <a:rPr lang="en-GB" sz="3600" smtClean="0">
                <a:solidFill>
                  <a:srgbClr val="015284"/>
                </a:solidFill>
              </a:rPr>
              <a:t>Cefndir</a:t>
            </a:r>
            <a:endParaRPr lang="en-GB" sz="3600" b="1" smtClean="0">
              <a:solidFill>
                <a:srgbClr val="015284"/>
              </a:solidFill>
            </a:endParaRPr>
          </a:p>
        </p:txBody>
      </p:sp>
      <p:sp>
        <p:nvSpPr>
          <p:cNvPr id="16386" name="Content Placeholder 3"/>
          <p:cNvSpPr>
            <a:spLocks noGrp="1"/>
          </p:cNvSpPr>
          <p:nvPr>
            <p:ph sz="half" idx="2"/>
          </p:nvPr>
        </p:nvSpPr>
        <p:spPr>
          <a:xfrm>
            <a:off x="250825" y="1773238"/>
            <a:ext cx="4105275" cy="4824412"/>
          </a:xfrm>
        </p:spPr>
        <p:txBody>
          <a:bodyPr/>
          <a:lstStyle/>
          <a:p>
            <a:pPr marL="179388" indent="-179388">
              <a:spcBef>
                <a:spcPts val="0"/>
              </a:spcBef>
            </a:pPr>
            <a:r>
              <a:rPr lang="en-GB" sz="1900" dirty="0" smtClean="0">
                <a:solidFill>
                  <a:srgbClr val="D60134"/>
                </a:solidFill>
              </a:rPr>
              <a:t>This report is the first in a series that looks at standards in numeracy at key stages 2 and 3 and how a sample of primary and secondary schools is developing pupils’ numeracy skills across the curriculum.  Inspectors will revisit the same schools over the next two years. </a:t>
            </a:r>
          </a:p>
          <a:p>
            <a:pPr marL="179388" indent="-179388">
              <a:spcBef>
                <a:spcPts val="0"/>
              </a:spcBef>
            </a:pPr>
            <a:r>
              <a:rPr lang="en-GB" sz="1900" dirty="0" smtClean="0">
                <a:solidFill>
                  <a:srgbClr val="D60134"/>
                </a:solidFill>
              </a:rPr>
              <a:t>Later reports will focus on the implementation and impact of the numeracy component of the Literacy and Numeracy Framework (LNF) that becomes statutory in September 2013.</a:t>
            </a:r>
          </a:p>
        </p:txBody>
      </p:sp>
      <p:sp>
        <p:nvSpPr>
          <p:cNvPr id="16387" name="Rectangle 4"/>
          <p:cNvSpPr>
            <a:spLocks noChangeArrowheads="1"/>
          </p:cNvSpPr>
          <p:nvPr/>
        </p:nvSpPr>
        <p:spPr bwMode="auto">
          <a:xfrm>
            <a:off x="4572000" y="1773238"/>
            <a:ext cx="4176464" cy="4478149"/>
          </a:xfrm>
          <a:prstGeom prst="rect">
            <a:avLst/>
          </a:prstGeom>
          <a:noFill/>
          <a:ln w="9525">
            <a:noFill/>
            <a:miter lim="800000"/>
            <a:headEnd/>
            <a:tailEnd/>
          </a:ln>
        </p:spPr>
        <p:txBody>
          <a:bodyPr wrap="square">
            <a:spAutoFit/>
          </a:bodyPr>
          <a:lstStyle/>
          <a:p>
            <a:pPr marL="179388" indent="-179388">
              <a:buFontTx/>
              <a:buChar char="•"/>
            </a:pPr>
            <a:r>
              <a:rPr lang="cy-GB" sz="1900" dirty="0" smtClean="0">
                <a:solidFill>
                  <a:srgbClr val="015284"/>
                </a:solidFill>
              </a:rPr>
              <a:t>Yr </a:t>
            </a:r>
            <a:r>
              <a:rPr lang="cy-GB" sz="1900" dirty="0">
                <a:solidFill>
                  <a:srgbClr val="015284"/>
                </a:solidFill>
              </a:rPr>
              <a:t>adroddiad hwn yw’r cyntaf mewn cyfres sy’n edrych ar safonau mewn rhifedd yng nghyfnodau allweddol 2 a 3 a’r modd y mae sampl o ysgolion cynradd ac uwchradd yn datblygu medrau rhifedd disgyblion ar draws y cwricwlwm.  Bydd arolygwyr yn ailymweld </a:t>
            </a:r>
            <a:r>
              <a:rPr lang="cy-GB" sz="1900" dirty="0" err="1">
                <a:solidFill>
                  <a:srgbClr val="015284"/>
                </a:solidFill>
              </a:rPr>
              <a:t>â’r</a:t>
            </a:r>
            <a:r>
              <a:rPr lang="cy-GB" sz="1900" dirty="0">
                <a:solidFill>
                  <a:srgbClr val="015284"/>
                </a:solidFill>
              </a:rPr>
              <a:t> un ysgolion dros y ddwy flynedd nesaf. </a:t>
            </a:r>
          </a:p>
          <a:p>
            <a:pPr marL="179388" indent="-179388">
              <a:buFontTx/>
              <a:buChar char="•"/>
            </a:pPr>
            <a:r>
              <a:rPr lang="cy-GB" sz="1900" dirty="0" smtClean="0">
                <a:solidFill>
                  <a:srgbClr val="015284"/>
                </a:solidFill>
              </a:rPr>
              <a:t>Bydd </a:t>
            </a:r>
            <a:r>
              <a:rPr lang="cy-GB" sz="1900" dirty="0">
                <a:solidFill>
                  <a:srgbClr val="015284"/>
                </a:solidFill>
              </a:rPr>
              <a:t>adroddiadau diweddarach yn canolbwyntio ar weithredu elfen rhifedd y Fframwaith Llythrennedd a Rhifedd (</a:t>
            </a:r>
            <a:r>
              <a:rPr lang="cy-GB" sz="1900" dirty="0" err="1">
                <a:solidFill>
                  <a:srgbClr val="015284"/>
                </a:solidFill>
              </a:rPr>
              <a:t>FfLlRh</a:t>
            </a:r>
            <a:r>
              <a:rPr lang="cy-GB" sz="1900" dirty="0">
                <a:solidFill>
                  <a:srgbClr val="015284"/>
                </a:solidFill>
              </a:rPr>
              <a:t>) a’i effaith, sy’n dod yn statudol ym Medi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755650" y="1125538"/>
            <a:ext cx="8137525" cy="719137"/>
          </a:xfrm>
        </p:spPr>
        <p:txBody>
          <a:bodyPr/>
          <a:lstStyle/>
          <a:p>
            <a:pPr algn="l" eaLnBrk="1" hangingPunct="1"/>
            <a:r>
              <a:rPr lang="en-GB" sz="3600" smtClean="0"/>
              <a:t>Main findings             </a:t>
            </a:r>
            <a:r>
              <a:rPr lang="en-GB" sz="3600" smtClean="0">
                <a:solidFill>
                  <a:srgbClr val="015284"/>
                </a:solidFill>
              </a:rPr>
              <a:t>Prif ganfyddiadau</a:t>
            </a:r>
            <a:endParaRPr lang="en-US" sz="3600" smtClean="0">
              <a:solidFill>
                <a:srgbClr val="015284"/>
              </a:solidFill>
            </a:endParaRPr>
          </a:p>
        </p:txBody>
      </p:sp>
      <p:sp>
        <p:nvSpPr>
          <p:cNvPr id="17410" name="Rectangle 4"/>
          <p:cNvSpPr>
            <a:spLocks noGrp="1" noChangeArrowheads="1"/>
          </p:cNvSpPr>
          <p:nvPr>
            <p:ph type="body" sz="half" idx="2"/>
          </p:nvPr>
        </p:nvSpPr>
        <p:spPr>
          <a:xfrm>
            <a:off x="323850" y="1988840"/>
            <a:ext cx="4104134" cy="4248150"/>
          </a:xfrm>
        </p:spPr>
        <p:txBody>
          <a:bodyPr/>
          <a:lstStyle/>
          <a:p>
            <a:pPr marL="179388" indent="-179388">
              <a:spcBef>
                <a:spcPts val="0"/>
              </a:spcBef>
            </a:pPr>
            <a:r>
              <a:rPr lang="en-GB" sz="2000" dirty="0" smtClean="0">
                <a:solidFill>
                  <a:srgbClr val="D60134"/>
                </a:solidFill>
              </a:rPr>
              <a:t>In about two-fifths of the primary schools and a half of the secondary schools inspected in 2010-2012, many pupils have weak numeracy skills or do not apply them well enough across the curriculum.  </a:t>
            </a:r>
          </a:p>
          <a:p>
            <a:pPr marL="179388" indent="-179388">
              <a:spcBef>
                <a:spcPts val="0"/>
              </a:spcBef>
            </a:pPr>
            <a:r>
              <a:rPr lang="en-GB" sz="2000" dirty="0" smtClean="0">
                <a:solidFill>
                  <a:srgbClr val="D60133"/>
                </a:solidFill>
              </a:rPr>
              <a:t>A majority of pupils in the schools surveyed have sound measuring and data skills, but around half of the pupils do not have a secure grasp of basic number skills and do not recall key number facts readily.</a:t>
            </a:r>
          </a:p>
          <a:p>
            <a:endParaRPr lang="en-US" sz="2000" dirty="0" smtClean="0">
              <a:solidFill>
                <a:srgbClr val="D60134"/>
              </a:solidFill>
            </a:endParaRPr>
          </a:p>
        </p:txBody>
      </p:sp>
      <p:sp>
        <p:nvSpPr>
          <p:cNvPr id="17411" name="Rectangle 4"/>
          <p:cNvSpPr>
            <a:spLocks noChangeArrowheads="1"/>
          </p:cNvSpPr>
          <p:nvPr/>
        </p:nvSpPr>
        <p:spPr bwMode="auto">
          <a:xfrm>
            <a:off x="4572000" y="1916113"/>
            <a:ext cx="4248472" cy="5016758"/>
          </a:xfrm>
          <a:prstGeom prst="rect">
            <a:avLst/>
          </a:prstGeom>
          <a:noFill/>
          <a:ln w="9525">
            <a:noFill/>
            <a:miter lim="800000"/>
            <a:headEnd/>
            <a:tailEnd/>
          </a:ln>
        </p:spPr>
        <p:txBody>
          <a:bodyPr wrap="square">
            <a:spAutoFit/>
          </a:bodyPr>
          <a:lstStyle/>
          <a:p>
            <a:pPr marL="179388" indent="-179388">
              <a:buFontTx/>
              <a:buChar char="•"/>
            </a:pPr>
            <a:r>
              <a:rPr lang="cy-GB" sz="2000" dirty="0" smtClean="0">
                <a:solidFill>
                  <a:srgbClr val="015284"/>
                </a:solidFill>
              </a:rPr>
              <a:t>Mewn </a:t>
            </a:r>
            <a:r>
              <a:rPr lang="cy-GB" sz="2000" dirty="0">
                <a:solidFill>
                  <a:srgbClr val="015284"/>
                </a:solidFill>
              </a:rPr>
              <a:t>tua dwy o bob pump o’r ysgolion cynradd a hanner o’r ysgolion uwchradd a arolygwyd yn 2010-2012, mae medrau rhifedd llawer o ddisgyblion yn wan neu nid ydynt yn eu cymhwyso yn ddigon da ar draws y cwricwlwm.  </a:t>
            </a:r>
          </a:p>
          <a:p>
            <a:pPr marL="179388" indent="-179388">
              <a:buFontTx/>
              <a:buChar char="•"/>
            </a:pPr>
            <a:r>
              <a:rPr lang="cy-GB" sz="2000" dirty="0" smtClean="0">
                <a:solidFill>
                  <a:srgbClr val="015284"/>
                </a:solidFill>
              </a:rPr>
              <a:t>Mae </a:t>
            </a:r>
            <a:r>
              <a:rPr lang="cy-GB" sz="2000" dirty="0">
                <a:solidFill>
                  <a:srgbClr val="015284"/>
                </a:solidFill>
              </a:rPr>
              <a:t>mwyafrif y disgyblion yn yr ysgolion y gwnaed arolwg ohonynt yn meddu ar fedrau mesur a data cadarn, ond nid yw tua hanner y disgyblion hyn yn meddu ar amgyffrediad cadarn o fedrau rhif sylfaenol ac nid ydynt yn galw i </a:t>
            </a:r>
            <a:r>
              <a:rPr lang="cy-GB" sz="2000" dirty="0" err="1">
                <a:solidFill>
                  <a:srgbClr val="015284"/>
                </a:solidFill>
              </a:rPr>
              <a:t>gof</a:t>
            </a:r>
            <a:r>
              <a:rPr lang="cy-GB" sz="2000" dirty="0">
                <a:solidFill>
                  <a:srgbClr val="015284"/>
                </a:solidFill>
              </a:rPr>
              <a:t> ffeithiau rhif allweddol yn rhwydd.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body" sz="half" idx="2"/>
          </p:nvPr>
        </p:nvSpPr>
        <p:spPr>
          <a:xfrm>
            <a:off x="251520" y="1988840"/>
            <a:ext cx="4248150" cy="4248150"/>
          </a:xfrm>
        </p:spPr>
        <p:txBody>
          <a:bodyPr/>
          <a:lstStyle/>
          <a:p>
            <a:pPr marL="179388" indent="-179388" eaLnBrk="1" hangingPunct="1">
              <a:spcBef>
                <a:spcPts val="0"/>
              </a:spcBef>
            </a:pPr>
            <a:r>
              <a:rPr lang="en-GB" sz="2000" dirty="0" smtClean="0">
                <a:solidFill>
                  <a:srgbClr val="D60134"/>
                </a:solidFill>
              </a:rPr>
              <a:t>In many of the surveyed schools, there is limited evidence of pupils applying numeracy skills at a high level.  Too often, pupils have difficulty recalling basic number facts and do not have effective strategies to help them with mental calculations.  </a:t>
            </a:r>
          </a:p>
          <a:p>
            <a:pPr marL="179388" indent="-179388" eaLnBrk="1" hangingPunct="1">
              <a:spcBef>
                <a:spcPts val="0"/>
              </a:spcBef>
            </a:pPr>
            <a:r>
              <a:rPr lang="en-GB" sz="2000" dirty="0" smtClean="0">
                <a:solidFill>
                  <a:srgbClr val="D60134"/>
                </a:solidFill>
              </a:rPr>
              <a:t>Difficulty in recalling number facts slows pupils’ ability to perform basic calculations. </a:t>
            </a:r>
            <a:endParaRPr lang="en-US" sz="2000" dirty="0" smtClean="0">
              <a:solidFill>
                <a:srgbClr val="D60134"/>
              </a:solidFill>
            </a:endParaRPr>
          </a:p>
        </p:txBody>
      </p:sp>
      <p:sp>
        <p:nvSpPr>
          <p:cNvPr id="5" name="Rectangle 2"/>
          <p:cNvSpPr txBox="1">
            <a:spLocks noChangeArrowheads="1"/>
          </p:cNvSpPr>
          <p:nvPr/>
        </p:nvSpPr>
        <p:spPr bwMode="auto">
          <a:xfrm>
            <a:off x="684213" y="1133475"/>
            <a:ext cx="8135937" cy="719138"/>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Main findings             </a:t>
            </a:r>
            <a:r>
              <a:rPr lang="en-GB" sz="3600" kern="0" dirty="0" err="1" smtClean="0">
                <a:solidFill>
                  <a:srgbClr val="015284"/>
                </a:solidFill>
              </a:rPr>
              <a:t>Prif</a:t>
            </a:r>
            <a:r>
              <a:rPr lang="en-GB" sz="3600" kern="0" dirty="0" smtClean="0">
                <a:solidFill>
                  <a:srgbClr val="015284"/>
                </a:solidFill>
              </a:rPr>
              <a:t> </a:t>
            </a:r>
            <a:r>
              <a:rPr lang="en-GB" sz="3600" kern="0" dirty="0" err="1" smtClean="0">
                <a:solidFill>
                  <a:srgbClr val="015284"/>
                </a:solidFill>
              </a:rPr>
              <a:t>ganfyddiadau</a:t>
            </a:r>
            <a:endParaRPr lang="en-US" sz="3600" kern="0" dirty="0" smtClean="0">
              <a:solidFill>
                <a:srgbClr val="015284"/>
              </a:solidFill>
            </a:endParaRPr>
          </a:p>
        </p:txBody>
      </p:sp>
      <p:sp>
        <p:nvSpPr>
          <p:cNvPr id="18435" name="Rectangle 4"/>
          <p:cNvSpPr>
            <a:spLocks noChangeArrowheads="1"/>
          </p:cNvSpPr>
          <p:nvPr/>
        </p:nvSpPr>
        <p:spPr bwMode="auto">
          <a:xfrm>
            <a:off x="4559796" y="1988840"/>
            <a:ext cx="4044652" cy="4401205"/>
          </a:xfrm>
          <a:prstGeom prst="rect">
            <a:avLst/>
          </a:prstGeom>
          <a:noFill/>
          <a:ln w="9525">
            <a:noFill/>
            <a:miter lim="800000"/>
            <a:headEnd/>
            <a:tailEnd/>
          </a:ln>
        </p:spPr>
        <p:txBody>
          <a:bodyPr wrap="square">
            <a:spAutoFit/>
          </a:bodyPr>
          <a:lstStyle/>
          <a:p>
            <a:pPr marL="179388" indent="-179388">
              <a:buFontTx/>
              <a:buChar char="•"/>
            </a:pPr>
            <a:r>
              <a:rPr lang="cy-GB" sz="2000" dirty="0" smtClean="0">
                <a:solidFill>
                  <a:srgbClr val="015284"/>
                </a:solidFill>
              </a:rPr>
              <a:t>Mewn </a:t>
            </a:r>
            <a:r>
              <a:rPr lang="cy-GB" sz="2000" dirty="0">
                <a:solidFill>
                  <a:srgbClr val="015284"/>
                </a:solidFill>
              </a:rPr>
              <a:t>llawer o’r ysgolion y gwnaed arolwg ohonynt, cyfyngedig yw’r dystiolaeth o ddisgyblion yn cymhwyso medrau rhifedd ar lefel uchel.  Yn rhy aml, mae disgyblion yn cael anhawster yn galw i </a:t>
            </a:r>
            <a:r>
              <a:rPr lang="cy-GB" sz="2000" dirty="0" err="1">
                <a:solidFill>
                  <a:srgbClr val="015284"/>
                </a:solidFill>
              </a:rPr>
              <a:t>gof</a:t>
            </a:r>
            <a:r>
              <a:rPr lang="cy-GB" sz="2000" dirty="0">
                <a:solidFill>
                  <a:srgbClr val="015284"/>
                </a:solidFill>
              </a:rPr>
              <a:t> ffeithiau rhif sylfaenol ac nid oes ganddynt strategaethau effeithiol i’w helpu â chyfrif yn y pen.  </a:t>
            </a:r>
          </a:p>
          <a:p>
            <a:pPr marL="179388" indent="-179388">
              <a:buFontTx/>
              <a:buChar char="•"/>
            </a:pPr>
            <a:r>
              <a:rPr lang="cy-GB" sz="2000" dirty="0" smtClean="0">
                <a:solidFill>
                  <a:srgbClr val="015284"/>
                </a:solidFill>
              </a:rPr>
              <a:t>Mae </a:t>
            </a:r>
            <a:r>
              <a:rPr lang="cy-GB" sz="2000" dirty="0">
                <a:solidFill>
                  <a:srgbClr val="015284"/>
                </a:solidFill>
              </a:rPr>
              <a:t>anhawster disgyblion wrth alw i </a:t>
            </a:r>
            <a:r>
              <a:rPr lang="cy-GB" sz="2000" dirty="0" err="1">
                <a:solidFill>
                  <a:srgbClr val="015284"/>
                </a:solidFill>
              </a:rPr>
              <a:t>gof</a:t>
            </a:r>
            <a:r>
              <a:rPr lang="cy-GB" sz="2000" dirty="0">
                <a:solidFill>
                  <a:srgbClr val="015284"/>
                </a:solidFill>
              </a:rPr>
              <a:t> ffeithiau rhif yn arafu eu gallu i wneud cyfrifiadau sylfaenol.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body" sz="half" idx="2"/>
          </p:nvPr>
        </p:nvSpPr>
        <p:spPr>
          <a:xfrm>
            <a:off x="323528" y="1852613"/>
            <a:ext cx="4248150" cy="4826000"/>
          </a:xfrm>
        </p:spPr>
        <p:txBody>
          <a:bodyPr/>
          <a:lstStyle/>
          <a:p>
            <a:pPr eaLnBrk="1" hangingPunct="1"/>
            <a:r>
              <a:rPr lang="en-GB" sz="1900" dirty="0" smtClean="0">
                <a:solidFill>
                  <a:srgbClr val="D60133"/>
                </a:solidFill>
              </a:rPr>
              <a:t>Numeracy coordinators do not pay enough attention to how the school develops pupils’ number skills and numerical reasoning in mathematics lessons and across the curriculum.</a:t>
            </a:r>
          </a:p>
          <a:p>
            <a:pPr eaLnBrk="1" hangingPunct="1"/>
            <a:r>
              <a:rPr lang="en-GB" sz="1900" dirty="0" smtClean="0">
                <a:solidFill>
                  <a:srgbClr val="D60133"/>
                </a:solidFill>
              </a:rPr>
              <a:t>Many schools do not have a clear policy on how to develop pupils’ numeracy skills in mathematics and across the curriculum.  Too often, there is no agreed, whole-school approach to building pupils’ numeracy skills or to performing basic calculations. </a:t>
            </a:r>
          </a:p>
          <a:p>
            <a:pPr eaLnBrk="1" hangingPunct="1"/>
            <a:endParaRPr lang="en-US" dirty="0" smtClean="0"/>
          </a:p>
        </p:txBody>
      </p:sp>
      <p:sp>
        <p:nvSpPr>
          <p:cNvPr id="5" name="Rectangle 2"/>
          <p:cNvSpPr txBox="1">
            <a:spLocks noChangeArrowheads="1"/>
          </p:cNvSpPr>
          <p:nvPr/>
        </p:nvSpPr>
        <p:spPr bwMode="auto">
          <a:xfrm>
            <a:off x="684213" y="1133475"/>
            <a:ext cx="8135937" cy="719138"/>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Main findings             </a:t>
            </a:r>
            <a:r>
              <a:rPr lang="en-GB" sz="3600" kern="0" dirty="0" err="1" smtClean="0">
                <a:solidFill>
                  <a:srgbClr val="015284"/>
                </a:solidFill>
              </a:rPr>
              <a:t>Prif</a:t>
            </a:r>
            <a:r>
              <a:rPr lang="en-GB" sz="3600" kern="0" dirty="0" smtClean="0">
                <a:solidFill>
                  <a:srgbClr val="015284"/>
                </a:solidFill>
              </a:rPr>
              <a:t> </a:t>
            </a:r>
            <a:r>
              <a:rPr lang="en-GB" sz="3600" kern="0" dirty="0" err="1" smtClean="0">
                <a:solidFill>
                  <a:srgbClr val="015284"/>
                </a:solidFill>
              </a:rPr>
              <a:t>ganfyddiadau</a:t>
            </a:r>
            <a:endParaRPr lang="en-US" sz="3600" kern="0" dirty="0" smtClean="0">
              <a:solidFill>
                <a:srgbClr val="015284"/>
              </a:solidFill>
            </a:endParaRPr>
          </a:p>
        </p:txBody>
      </p:sp>
      <p:sp>
        <p:nvSpPr>
          <p:cNvPr id="19459" name="Rectangle 4"/>
          <p:cNvSpPr>
            <a:spLocks noChangeArrowheads="1"/>
          </p:cNvSpPr>
          <p:nvPr/>
        </p:nvSpPr>
        <p:spPr bwMode="auto">
          <a:xfrm>
            <a:off x="4752181" y="1879601"/>
            <a:ext cx="4067969" cy="4185761"/>
          </a:xfrm>
          <a:prstGeom prst="rect">
            <a:avLst/>
          </a:prstGeom>
          <a:noFill/>
          <a:ln w="9525">
            <a:noFill/>
            <a:miter lim="800000"/>
            <a:headEnd/>
            <a:tailEnd/>
          </a:ln>
        </p:spPr>
        <p:txBody>
          <a:bodyPr wrap="square">
            <a:spAutoFit/>
          </a:bodyPr>
          <a:lstStyle/>
          <a:p>
            <a:pPr marL="179388" indent="-179388">
              <a:buFontTx/>
              <a:buChar char="•"/>
            </a:pPr>
            <a:r>
              <a:rPr lang="cy-GB" sz="1900" dirty="0" smtClean="0">
                <a:solidFill>
                  <a:srgbClr val="015284"/>
                </a:solidFill>
              </a:rPr>
              <a:t>Nid </a:t>
            </a:r>
            <a:r>
              <a:rPr lang="cy-GB" sz="1900" dirty="0">
                <a:solidFill>
                  <a:srgbClr val="015284"/>
                </a:solidFill>
              </a:rPr>
              <a:t>yw cydlynwyr rhifedd yn rhoi digon o sylw i’r modd y mae’r ysgol yn datblygu medrau rhif a rhesymu rhifiadol disgyblion mewn gwersi mathemateg ac ar draws y cwricwlwm</a:t>
            </a:r>
            <a:r>
              <a:rPr lang="cy-GB" sz="1900" dirty="0" smtClean="0">
                <a:solidFill>
                  <a:srgbClr val="015284"/>
                </a:solidFill>
              </a:rPr>
              <a:t>.</a:t>
            </a:r>
            <a:endParaRPr lang="cy-GB" sz="1900" dirty="0">
              <a:solidFill>
                <a:srgbClr val="015284"/>
              </a:solidFill>
            </a:endParaRPr>
          </a:p>
          <a:p>
            <a:pPr marL="179388" indent="-179388">
              <a:buFontTx/>
              <a:buChar char="•"/>
            </a:pPr>
            <a:r>
              <a:rPr lang="cy-GB" sz="1900" dirty="0" smtClean="0">
                <a:solidFill>
                  <a:srgbClr val="015284"/>
                </a:solidFill>
              </a:rPr>
              <a:t>Nid </a:t>
            </a:r>
            <a:r>
              <a:rPr lang="cy-GB" sz="1900" dirty="0">
                <a:solidFill>
                  <a:srgbClr val="015284"/>
                </a:solidFill>
              </a:rPr>
              <a:t>oes gan lawer o ysgolion bolisi clir ar sut i ddatblygu medrau rhifedd disgyblion mewn mathemateg ac ar draws y cwricwlwm.  Yn rhy aml, nid oes dull ysgol gyfan cytûn o adeiladu medrau rhifedd disgyblion nac o wneud cyfrifiadau sylfaenol.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body" sz="half" idx="2"/>
          </p:nvPr>
        </p:nvSpPr>
        <p:spPr>
          <a:xfrm>
            <a:off x="468313" y="1989138"/>
            <a:ext cx="4103687" cy="4248150"/>
          </a:xfrm>
        </p:spPr>
        <p:txBody>
          <a:bodyPr/>
          <a:lstStyle/>
          <a:p>
            <a:pPr marL="179388" indent="-179388" eaLnBrk="1" hangingPunct="1">
              <a:spcBef>
                <a:spcPts val="0"/>
              </a:spcBef>
            </a:pPr>
            <a:r>
              <a:rPr lang="en-GB" sz="2000" dirty="0" smtClean="0">
                <a:solidFill>
                  <a:srgbClr val="D60133"/>
                </a:solidFill>
              </a:rPr>
              <a:t>Only a minority of primary schools and a few secondary schools have effective systems to track and record pupils’ numeracy skills across the curriculum beyond mathematics</a:t>
            </a:r>
            <a:r>
              <a:rPr lang="en-GB" sz="2000" dirty="0" smtClean="0">
                <a:solidFill>
                  <a:srgbClr val="D60134"/>
                </a:solidFill>
              </a:rPr>
              <a:t>.</a:t>
            </a:r>
          </a:p>
          <a:p>
            <a:pPr marL="179388" indent="-179388" eaLnBrk="1" hangingPunct="1">
              <a:spcBef>
                <a:spcPts val="0"/>
              </a:spcBef>
            </a:pPr>
            <a:r>
              <a:rPr lang="en-GB" sz="2000" dirty="0" smtClean="0">
                <a:solidFill>
                  <a:srgbClr val="D60133"/>
                </a:solidFill>
              </a:rPr>
              <a:t>A few local authorities produce high-quality materials to support their schools to assess and track pupils’ numeracy skills across the curriculum.  </a:t>
            </a:r>
          </a:p>
          <a:p>
            <a:pPr eaLnBrk="1" hangingPunct="1"/>
            <a:endParaRPr lang="en-US" sz="2000" dirty="0" smtClean="0">
              <a:solidFill>
                <a:srgbClr val="D60134"/>
              </a:solidFill>
            </a:endParaRPr>
          </a:p>
          <a:p>
            <a:pPr eaLnBrk="1" hangingPunct="1"/>
            <a:endParaRPr lang="en-US" sz="2000" dirty="0" smtClean="0">
              <a:solidFill>
                <a:srgbClr val="D60133"/>
              </a:solidFill>
            </a:endParaRPr>
          </a:p>
        </p:txBody>
      </p:sp>
      <p:sp>
        <p:nvSpPr>
          <p:cNvPr id="5" name="Rectangle 2"/>
          <p:cNvSpPr txBox="1">
            <a:spLocks noChangeArrowheads="1"/>
          </p:cNvSpPr>
          <p:nvPr/>
        </p:nvSpPr>
        <p:spPr bwMode="auto">
          <a:xfrm>
            <a:off x="684213" y="1133475"/>
            <a:ext cx="8135937" cy="719138"/>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Main findings             </a:t>
            </a:r>
            <a:r>
              <a:rPr lang="en-GB" sz="3600" kern="0" dirty="0" err="1" smtClean="0">
                <a:solidFill>
                  <a:srgbClr val="015284"/>
                </a:solidFill>
              </a:rPr>
              <a:t>Prif</a:t>
            </a:r>
            <a:r>
              <a:rPr lang="en-GB" sz="3600" kern="0" dirty="0" smtClean="0">
                <a:solidFill>
                  <a:srgbClr val="015284"/>
                </a:solidFill>
              </a:rPr>
              <a:t> </a:t>
            </a:r>
            <a:r>
              <a:rPr lang="en-GB" sz="3600" kern="0" dirty="0" err="1" smtClean="0">
                <a:solidFill>
                  <a:srgbClr val="015284"/>
                </a:solidFill>
              </a:rPr>
              <a:t>ganfyddiadau</a:t>
            </a:r>
            <a:endParaRPr lang="en-US" sz="3600" kern="0" dirty="0" smtClean="0">
              <a:solidFill>
                <a:srgbClr val="015284"/>
              </a:solidFill>
            </a:endParaRPr>
          </a:p>
        </p:txBody>
      </p:sp>
      <p:sp>
        <p:nvSpPr>
          <p:cNvPr id="20483" name="Rectangle 4"/>
          <p:cNvSpPr>
            <a:spLocks noChangeArrowheads="1"/>
          </p:cNvSpPr>
          <p:nvPr/>
        </p:nvSpPr>
        <p:spPr bwMode="auto">
          <a:xfrm>
            <a:off x="4752179" y="2060575"/>
            <a:ext cx="4067971" cy="4093428"/>
          </a:xfrm>
          <a:prstGeom prst="rect">
            <a:avLst/>
          </a:prstGeom>
          <a:noFill/>
          <a:ln w="9525">
            <a:noFill/>
            <a:miter lim="800000"/>
            <a:headEnd/>
            <a:tailEnd/>
          </a:ln>
        </p:spPr>
        <p:txBody>
          <a:bodyPr wrap="square">
            <a:spAutoFit/>
          </a:bodyPr>
          <a:lstStyle/>
          <a:p>
            <a:pPr marL="179388" indent="-179388">
              <a:buFontTx/>
              <a:buChar char="•"/>
            </a:pPr>
            <a:r>
              <a:rPr lang="cy-GB" sz="2000" dirty="0" smtClean="0">
                <a:solidFill>
                  <a:srgbClr val="015284"/>
                </a:solidFill>
              </a:rPr>
              <a:t>Lleiafrif </a:t>
            </a:r>
            <a:r>
              <a:rPr lang="cy-GB" sz="2000" dirty="0">
                <a:solidFill>
                  <a:srgbClr val="015284"/>
                </a:solidFill>
              </a:rPr>
              <a:t>o ysgolion cynradd a rhai ysgolion uwchradd yn unig sydd â systemau effeithiol i olrhain a chofnodi medrau rhifedd disgyblion ar draws y cwricwlwm y tu hwnt i fathemateg</a:t>
            </a:r>
            <a:r>
              <a:rPr lang="cy-GB" sz="2000" dirty="0" smtClean="0">
                <a:solidFill>
                  <a:srgbClr val="015284"/>
                </a:solidFill>
              </a:rPr>
              <a:t>.</a:t>
            </a:r>
            <a:endParaRPr lang="cy-GB" sz="2000" dirty="0">
              <a:solidFill>
                <a:srgbClr val="015284"/>
              </a:solidFill>
            </a:endParaRPr>
          </a:p>
          <a:p>
            <a:pPr marL="179388" indent="-179388">
              <a:buFontTx/>
              <a:buChar char="•"/>
            </a:pPr>
            <a:r>
              <a:rPr lang="cy-GB" sz="2000" dirty="0" smtClean="0">
                <a:solidFill>
                  <a:srgbClr val="015284"/>
                </a:solidFill>
              </a:rPr>
              <a:t>Mae </a:t>
            </a:r>
            <a:r>
              <a:rPr lang="cy-GB" sz="2000" dirty="0">
                <a:solidFill>
                  <a:srgbClr val="015284"/>
                </a:solidFill>
              </a:rPr>
              <a:t>rhai awdurdodau lleol yn </a:t>
            </a:r>
            <a:r>
              <a:rPr lang="cy-GB" sz="2000" dirty="0" smtClean="0">
                <a:solidFill>
                  <a:srgbClr val="015284"/>
                </a:solidFill>
              </a:rPr>
              <a:t>creu </a:t>
            </a:r>
            <a:r>
              <a:rPr lang="cy-GB" sz="2000" dirty="0">
                <a:solidFill>
                  <a:srgbClr val="015284"/>
                </a:solidFill>
              </a:rPr>
              <a:t>deunyddiau o ansawdd uchel i gefnogi eu hysgolion i asesu ac olrhain medrau rhifedd disgyblion ar draws y cwricwlwm.</a:t>
            </a:r>
            <a:r>
              <a:rPr lang="en-GB" sz="2000" dirty="0">
                <a:solidFill>
                  <a:srgbClr val="015284"/>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body" sz="half" idx="2"/>
          </p:nvPr>
        </p:nvSpPr>
        <p:spPr>
          <a:xfrm>
            <a:off x="323850" y="1852613"/>
            <a:ext cx="4176142" cy="4826000"/>
          </a:xfrm>
        </p:spPr>
        <p:txBody>
          <a:bodyPr/>
          <a:lstStyle/>
          <a:p>
            <a:pPr marL="179388" indent="-179388" eaLnBrk="1" hangingPunct="1">
              <a:spcBef>
                <a:spcPts val="0"/>
              </a:spcBef>
            </a:pPr>
            <a:r>
              <a:rPr lang="en-GB" sz="1900" dirty="0" smtClean="0">
                <a:solidFill>
                  <a:srgbClr val="D60134"/>
                </a:solidFill>
              </a:rPr>
              <a:t>Nearly all of the secondary schools but only around half of the primary schools visited provide effective numeracy intervention programmes for pupils who find mathematics a challenge. </a:t>
            </a:r>
          </a:p>
          <a:p>
            <a:pPr marL="179388" indent="-179388" eaLnBrk="1" hangingPunct="1">
              <a:spcBef>
                <a:spcPts val="0"/>
              </a:spcBef>
            </a:pPr>
            <a:r>
              <a:rPr lang="en-GB" sz="1900" dirty="0" smtClean="0">
                <a:solidFill>
                  <a:srgbClr val="D60134"/>
                </a:solidFill>
              </a:rPr>
              <a:t>Many primary and secondary schools have common, transitional units of work, but only a minority focus on numeracy and only a very few arrange joint development activities that focus on a coherent approach to developing pupils’ numeracy skills. </a:t>
            </a:r>
          </a:p>
          <a:p>
            <a:pPr eaLnBrk="1" hangingPunct="1"/>
            <a:endParaRPr lang="en-GB" sz="2000" dirty="0" smtClean="0">
              <a:solidFill>
                <a:srgbClr val="D60134"/>
              </a:solidFill>
            </a:endParaRPr>
          </a:p>
          <a:p>
            <a:pPr eaLnBrk="1" hangingPunct="1"/>
            <a:endParaRPr lang="en-US" sz="2000" dirty="0" smtClean="0">
              <a:solidFill>
                <a:srgbClr val="D60134"/>
              </a:solidFill>
            </a:endParaRPr>
          </a:p>
        </p:txBody>
      </p:sp>
      <p:sp>
        <p:nvSpPr>
          <p:cNvPr id="5" name="Rectangle 2"/>
          <p:cNvSpPr txBox="1">
            <a:spLocks noChangeArrowheads="1"/>
          </p:cNvSpPr>
          <p:nvPr/>
        </p:nvSpPr>
        <p:spPr bwMode="auto">
          <a:xfrm>
            <a:off x="684213" y="1133475"/>
            <a:ext cx="8135937" cy="719138"/>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Main findings             </a:t>
            </a:r>
            <a:r>
              <a:rPr lang="en-GB" sz="3600" kern="0" dirty="0" err="1" smtClean="0">
                <a:solidFill>
                  <a:srgbClr val="015284"/>
                </a:solidFill>
              </a:rPr>
              <a:t>Prif</a:t>
            </a:r>
            <a:r>
              <a:rPr lang="en-GB" sz="3600" kern="0" dirty="0" smtClean="0">
                <a:solidFill>
                  <a:srgbClr val="015284"/>
                </a:solidFill>
              </a:rPr>
              <a:t> </a:t>
            </a:r>
            <a:r>
              <a:rPr lang="en-GB" sz="3600" kern="0" dirty="0" err="1" smtClean="0">
                <a:solidFill>
                  <a:srgbClr val="015284"/>
                </a:solidFill>
              </a:rPr>
              <a:t>ganfyddiadau</a:t>
            </a:r>
            <a:endParaRPr lang="en-US" sz="3600" kern="0" dirty="0" smtClean="0">
              <a:solidFill>
                <a:srgbClr val="015284"/>
              </a:solidFill>
            </a:endParaRPr>
          </a:p>
        </p:txBody>
      </p:sp>
      <p:sp>
        <p:nvSpPr>
          <p:cNvPr id="21507" name="Rectangle 4"/>
          <p:cNvSpPr>
            <a:spLocks noChangeArrowheads="1"/>
          </p:cNvSpPr>
          <p:nvPr/>
        </p:nvSpPr>
        <p:spPr bwMode="auto">
          <a:xfrm>
            <a:off x="4572000" y="1844675"/>
            <a:ext cx="4248150" cy="4478149"/>
          </a:xfrm>
          <a:prstGeom prst="rect">
            <a:avLst/>
          </a:prstGeom>
          <a:noFill/>
          <a:ln w="9525">
            <a:noFill/>
            <a:miter lim="800000"/>
            <a:headEnd/>
            <a:tailEnd/>
          </a:ln>
        </p:spPr>
        <p:txBody>
          <a:bodyPr wrap="square">
            <a:spAutoFit/>
          </a:bodyPr>
          <a:lstStyle/>
          <a:p>
            <a:pPr marL="179388" indent="-179388">
              <a:buFontTx/>
              <a:buChar char="•"/>
            </a:pPr>
            <a:r>
              <a:rPr lang="cy-GB" sz="1900" dirty="0" smtClean="0">
                <a:solidFill>
                  <a:srgbClr val="015284"/>
                </a:solidFill>
              </a:rPr>
              <a:t>Mae </a:t>
            </a:r>
            <a:r>
              <a:rPr lang="cy-GB" sz="1900" dirty="0">
                <a:solidFill>
                  <a:srgbClr val="015284"/>
                </a:solidFill>
              </a:rPr>
              <a:t>bron pob un o’r ysgolion uwchradd ond dim ond tua hanner o’r ysgolion cynradd yr ymwelwyd â nhw yn darparu rhaglenni ymyrraeth rhifedd effeithiol ar gyfer disgyblion sy’n gweld mathemateg yn heriol. </a:t>
            </a:r>
          </a:p>
          <a:p>
            <a:pPr marL="179388" indent="-179388">
              <a:buFontTx/>
              <a:buChar char="•"/>
            </a:pPr>
            <a:r>
              <a:rPr lang="cy-GB" sz="1900" dirty="0" smtClean="0">
                <a:solidFill>
                  <a:srgbClr val="015284"/>
                </a:solidFill>
              </a:rPr>
              <a:t>Mae </a:t>
            </a:r>
            <a:r>
              <a:rPr lang="cy-GB" sz="1900" dirty="0">
                <a:solidFill>
                  <a:srgbClr val="015284"/>
                </a:solidFill>
              </a:rPr>
              <a:t>gan lawer o ysgolion cynradd ac uwchradd unedau gwaith pontio cyffredin ond lleiafrif ohonynt yn unig sy’n canolbwyntio ar rifedd, ac ychydig iawn ohonynt yn unig sy’n trefnu gweithgareddau datblygu ar y cyd sy’n canolbwyntio ar ddull </a:t>
            </a:r>
            <a:r>
              <a:rPr lang="cy-GB" sz="1900" dirty="0" err="1">
                <a:solidFill>
                  <a:srgbClr val="015284"/>
                </a:solidFill>
              </a:rPr>
              <a:t>cydlynus</a:t>
            </a:r>
            <a:r>
              <a:rPr lang="cy-GB" sz="1900" dirty="0">
                <a:solidFill>
                  <a:srgbClr val="015284"/>
                </a:solidFill>
              </a:rPr>
              <a:t> o ddatblygu medrau rhifedd disgyblion.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body" sz="half" idx="2"/>
          </p:nvPr>
        </p:nvSpPr>
        <p:spPr>
          <a:xfrm>
            <a:off x="468313" y="2133600"/>
            <a:ext cx="4031679" cy="4724400"/>
          </a:xfrm>
        </p:spPr>
        <p:txBody>
          <a:bodyPr/>
          <a:lstStyle/>
          <a:p>
            <a:pPr marL="179388" indent="-179388" eaLnBrk="1" hangingPunct="1">
              <a:spcBef>
                <a:spcPts val="0"/>
              </a:spcBef>
            </a:pPr>
            <a:r>
              <a:rPr lang="en-GB" sz="2000" dirty="0" smtClean="0">
                <a:solidFill>
                  <a:srgbClr val="D60134"/>
                </a:solidFill>
              </a:rPr>
              <a:t>In a minority of school improvement plans, there is a focus on building the capacity of staff and leaders to support numeracy.  </a:t>
            </a:r>
          </a:p>
          <a:p>
            <a:pPr marL="179388" indent="-179388" eaLnBrk="1" hangingPunct="1">
              <a:spcBef>
                <a:spcPts val="0"/>
              </a:spcBef>
            </a:pPr>
            <a:r>
              <a:rPr lang="en-GB" sz="2000" dirty="0" smtClean="0">
                <a:solidFill>
                  <a:srgbClr val="D60134"/>
                </a:solidFill>
              </a:rPr>
              <a:t>A significant minority of teachers need training and support to deliver the numeracy component of the LNF. </a:t>
            </a:r>
            <a:endParaRPr lang="en-US" sz="2000" dirty="0" smtClean="0">
              <a:solidFill>
                <a:srgbClr val="D60134"/>
              </a:solidFill>
            </a:endParaRPr>
          </a:p>
        </p:txBody>
      </p:sp>
      <p:sp>
        <p:nvSpPr>
          <p:cNvPr id="5" name="Rectangle 2"/>
          <p:cNvSpPr txBox="1">
            <a:spLocks noChangeArrowheads="1"/>
          </p:cNvSpPr>
          <p:nvPr/>
        </p:nvSpPr>
        <p:spPr bwMode="auto">
          <a:xfrm>
            <a:off x="684213" y="1133475"/>
            <a:ext cx="8135937" cy="719138"/>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Main findings             </a:t>
            </a:r>
            <a:r>
              <a:rPr lang="en-GB" sz="3600" kern="0" dirty="0" err="1" smtClean="0">
                <a:solidFill>
                  <a:srgbClr val="015284"/>
                </a:solidFill>
              </a:rPr>
              <a:t>Prif</a:t>
            </a:r>
            <a:r>
              <a:rPr lang="en-GB" sz="3600" kern="0" dirty="0" smtClean="0">
                <a:solidFill>
                  <a:srgbClr val="015284"/>
                </a:solidFill>
              </a:rPr>
              <a:t> </a:t>
            </a:r>
            <a:r>
              <a:rPr lang="en-GB" sz="3600" kern="0" dirty="0" err="1" smtClean="0">
                <a:solidFill>
                  <a:srgbClr val="015284"/>
                </a:solidFill>
              </a:rPr>
              <a:t>ganfyddiadau</a:t>
            </a:r>
            <a:endParaRPr lang="en-US" sz="3600" kern="0" dirty="0" smtClean="0">
              <a:solidFill>
                <a:srgbClr val="015284"/>
              </a:solidFill>
            </a:endParaRPr>
          </a:p>
        </p:txBody>
      </p:sp>
      <p:sp>
        <p:nvSpPr>
          <p:cNvPr id="22531" name="Rectangle 4"/>
          <p:cNvSpPr>
            <a:spLocks noChangeArrowheads="1"/>
          </p:cNvSpPr>
          <p:nvPr/>
        </p:nvSpPr>
        <p:spPr bwMode="auto">
          <a:xfrm>
            <a:off x="4752180" y="2132856"/>
            <a:ext cx="3996283" cy="2862322"/>
          </a:xfrm>
          <a:prstGeom prst="rect">
            <a:avLst/>
          </a:prstGeom>
          <a:noFill/>
          <a:ln w="9525">
            <a:noFill/>
            <a:miter lim="800000"/>
            <a:headEnd/>
            <a:tailEnd/>
          </a:ln>
        </p:spPr>
        <p:txBody>
          <a:bodyPr wrap="square">
            <a:spAutoFit/>
          </a:bodyPr>
          <a:lstStyle/>
          <a:p>
            <a:pPr marL="179388" indent="-179388">
              <a:buFontTx/>
              <a:buChar char="•"/>
            </a:pPr>
            <a:r>
              <a:rPr lang="cy-GB" sz="2000" dirty="0" smtClean="0">
                <a:solidFill>
                  <a:srgbClr val="015284"/>
                </a:solidFill>
              </a:rPr>
              <a:t>Mewn </a:t>
            </a:r>
            <a:r>
              <a:rPr lang="cy-GB" sz="2000" dirty="0">
                <a:solidFill>
                  <a:srgbClr val="015284"/>
                </a:solidFill>
              </a:rPr>
              <a:t>lleiafrif o gynlluniau gwella ysgol, mae ffocws ar adeiladu gallu staff ac arweinwyr i gefnogi rhifedd.  </a:t>
            </a:r>
          </a:p>
          <a:p>
            <a:pPr marL="179388" indent="-179388">
              <a:buFontTx/>
              <a:buChar char="•"/>
            </a:pPr>
            <a:r>
              <a:rPr lang="cy-GB" sz="2000" dirty="0" smtClean="0">
                <a:solidFill>
                  <a:srgbClr val="015284"/>
                </a:solidFill>
              </a:rPr>
              <a:t>Mae </a:t>
            </a:r>
            <a:r>
              <a:rPr lang="cy-GB" sz="2000" dirty="0">
                <a:solidFill>
                  <a:srgbClr val="015284"/>
                </a:solidFill>
              </a:rPr>
              <a:t>angen hyfforddiant a chymorth ar leiafrif sylweddol o athrawon i gyflwyno elfen rhifedd y Fframwaith Llythrennedd a Rhifedd.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body" sz="half" idx="2"/>
          </p:nvPr>
        </p:nvSpPr>
        <p:spPr>
          <a:xfrm>
            <a:off x="323529" y="2060575"/>
            <a:ext cx="3960440" cy="4608513"/>
          </a:xfrm>
        </p:spPr>
        <p:txBody>
          <a:bodyPr/>
          <a:lstStyle/>
          <a:p>
            <a:pPr marL="179388" indent="-179388" eaLnBrk="1" hangingPunct="1">
              <a:spcBef>
                <a:spcPts val="0"/>
              </a:spcBef>
            </a:pPr>
            <a:r>
              <a:rPr lang="en-US" sz="2000" dirty="0" smtClean="0">
                <a:solidFill>
                  <a:srgbClr val="D60134"/>
                </a:solidFill>
              </a:rPr>
              <a:t>A few key stage 3 pupils say that they find it difficult to apply their numeracy skills in other subjects because although they learn skills in mathematics lessons, their understanding is not secure enough to apply them in unfamiliar contexts.  </a:t>
            </a:r>
          </a:p>
        </p:txBody>
      </p:sp>
      <p:sp>
        <p:nvSpPr>
          <p:cNvPr id="5" name="Rectangle 2"/>
          <p:cNvSpPr txBox="1">
            <a:spLocks noChangeArrowheads="1"/>
          </p:cNvSpPr>
          <p:nvPr/>
        </p:nvSpPr>
        <p:spPr bwMode="auto">
          <a:xfrm>
            <a:off x="684213" y="1133475"/>
            <a:ext cx="8135937" cy="719138"/>
          </a:xfrm>
          <a:prstGeom prst="rect">
            <a:avLst/>
          </a:prstGeom>
          <a:noFill/>
          <a:ln>
            <a:noFill/>
          </a:ln>
          <a:extLst/>
        </p:spPr>
        <p:txBody>
          <a:bodyPr anchor="ctr"/>
          <a:lst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a:lstStyle>
          <a:p>
            <a:pPr algn="l" eaLnBrk="1" hangingPunct="1">
              <a:defRPr/>
            </a:pPr>
            <a:r>
              <a:rPr lang="en-GB" sz="3600" kern="0" dirty="0" smtClean="0"/>
              <a:t>Main findings             </a:t>
            </a:r>
            <a:r>
              <a:rPr lang="en-GB" sz="3600" kern="0" dirty="0" err="1" smtClean="0">
                <a:solidFill>
                  <a:srgbClr val="015284"/>
                </a:solidFill>
              </a:rPr>
              <a:t>Prif</a:t>
            </a:r>
            <a:r>
              <a:rPr lang="en-GB" sz="3600" kern="0" dirty="0" smtClean="0">
                <a:solidFill>
                  <a:srgbClr val="015284"/>
                </a:solidFill>
              </a:rPr>
              <a:t> </a:t>
            </a:r>
            <a:r>
              <a:rPr lang="en-GB" sz="3600" kern="0" dirty="0" err="1" smtClean="0">
                <a:solidFill>
                  <a:srgbClr val="015284"/>
                </a:solidFill>
              </a:rPr>
              <a:t>ganfyddiadau</a:t>
            </a:r>
            <a:endParaRPr lang="en-US" sz="3600" kern="0" dirty="0" smtClean="0">
              <a:solidFill>
                <a:srgbClr val="015284"/>
              </a:solidFill>
            </a:endParaRPr>
          </a:p>
        </p:txBody>
      </p:sp>
      <p:sp>
        <p:nvSpPr>
          <p:cNvPr id="23555" name="Rectangle 4"/>
          <p:cNvSpPr>
            <a:spLocks noChangeArrowheads="1"/>
          </p:cNvSpPr>
          <p:nvPr/>
        </p:nvSpPr>
        <p:spPr bwMode="auto">
          <a:xfrm>
            <a:off x="4787901" y="2133600"/>
            <a:ext cx="4032250" cy="3170099"/>
          </a:xfrm>
          <a:prstGeom prst="rect">
            <a:avLst/>
          </a:prstGeom>
          <a:noFill/>
          <a:ln w="9525">
            <a:noFill/>
            <a:miter lim="800000"/>
            <a:headEnd/>
            <a:tailEnd/>
          </a:ln>
        </p:spPr>
        <p:txBody>
          <a:bodyPr wrap="square">
            <a:spAutoFit/>
          </a:bodyPr>
          <a:lstStyle/>
          <a:p>
            <a:pPr marL="179388" indent="-179388">
              <a:spcBef>
                <a:spcPts val="0"/>
              </a:spcBef>
              <a:buFontTx/>
              <a:buChar char="•"/>
            </a:pPr>
            <a:r>
              <a:rPr lang="cy-GB" sz="2000" dirty="0" smtClean="0">
                <a:solidFill>
                  <a:srgbClr val="015284"/>
                </a:solidFill>
              </a:rPr>
              <a:t>Dywed </a:t>
            </a:r>
            <a:r>
              <a:rPr lang="cy-GB" sz="2000" dirty="0">
                <a:solidFill>
                  <a:srgbClr val="015284"/>
                </a:solidFill>
              </a:rPr>
              <a:t>rhai o ddisgyblion </a:t>
            </a:r>
            <a:r>
              <a:rPr lang="cy-GB" sz="2000" dirty="0" smtClean="0">
                <a:solidFill>
                  <a:srgbClr val="015284"/>
                </a:solidFill>
              </a:rPr>
              <a:t>cyfnod allweddol </a:t>
            </a:r>
            <a:r>
              <a:rPr lang="cy-GB" sz="2000" dirty="0">
                <a:solidFill>
                  <a:srgbClr val="015284"/>
                </a:solidFill>
              </a:rPr>
              <a:t>3 eu bod yn ei chael </a:t>
            </a:r>
            <a:r>
              <a:rPr lang="cy-GB" sz="2000" dirty="0" smtClean="0">
                <a:solidFill>
                  <a:srgbClr val="015284"/>
                </a:solidFill>
              </a:rPr>
              <a:t>yn </a:t>
            </a:r>
            <a:r>
              <a:rPr lang="cy-GB" sz="2000" dirty="0">
                <a:solidFill>
                  <a:srgbClr val="015284"/>
                </a:solidFill>
              </a:rPr>
              <a:t>anodd cymhwyso eu medrau </a:t>
            </a:r>
            <a:r>
              <a:rPr lang="cy-GB" sz="2000" dirty="0" smtClean="0">
                <a:solidFill>
                  <a:srgbClr val="015284"/>
                </a:solidFill>
              </a:rPr>
              <a:t>rhifedd mewn </a:t>
            </a:r>
            <a:r>
              <a:rPr lang="cy-GB" sz="2000" dirty="0">
                <a:solidFill>
                  <a:srgbClr val="015284"/>
                </a:solidFill>
              </a:rPr>
              <a:t>pynciau eraill oherwydd </a:t>
            </a:r>
            <a:r>
              <a:rPr lang="cy-GB" sz="2000" dirty="0" smtClean="0">
                <a:solidFill>
                  <a:srgbClr val="015284"/>
                </a:solidFill>
              </a:rPr>
              <a:t>er eu </a:t>
            </a:r>
            <a:r>
              <a:rPr lang="cy-GB" sz="2000" dirty="0">
                <a:solidFill>
                  <a:srgbClr val="015284"/>
                </a:solidFill>
              </a:rPr>
              <a:t>bod yn dysgu medrau mewn </a:t>
            </a:r>
            <a:r>
              <a:rPr lang="cy-GB" sz="2000" dirty="0" smtClean="0">
                <a:solidFill>
                  <a:srgbClr val="015284"/>
                </a:solidFill>
              </a:rPr>
              <a:t>gwersi </a:t>
            </a:r>
            <a:r>
              <a:rPr lang="cy-GB" sz="2000" dirty="0">
                <a:solidFill>
                  <a:srgbClr val="015284"/>
                </a:solidFill>
              </a:rPr>
              <a:t>mathemateg, nid yw </a:t>
            </a:r>
            <a:r>
              <a:rPr lang="cy-GB" sz="2000" dirty="0" smtClean="0">
                <a:solidFill>
                  <a:srgbClr val="015284"/>
                </a:solidFill>
              </a:rPr>
              <a:t>eu dealltwriaeth </a:t>
            </a:r>
            <a:r>
              <a:rPr lang="cy-GB" sz="2000" dirty="0">
                <a:solidFill>
                  <a:srgbClr val="015284"/>
                </a:solidFill>
              </a:rPr>
              <a:t>yn ddigon cadarn </a:t>
            </a:r>
            <a:r>
              <a:rPr lang="cy-GB" sz="2000" dirty="0" smtClean="0">
                <a:solidFill>
                  <a:srgbClr val="015284"/>
                </a:solidFill>
              </a:rPr>
              <a:t>i’w cymhwyso </a:t>
            </a:r>
            <a:r>
              <a:rPr lang="cy-GB" sz="2000" dirty="0">
                <a:solidFill>
                  <a:srgbClr val="015284"/>
                </a:solidFill>
              </a:rPr>
              <a:t>mewn </a:t>
            </a:r>
            <a:endParaRPr lang="cy-GB" sz="2000" dirty="0" smtClean="0">
              <a:solidFill>
                <a:srgbClr val="015284"/>
              </a:solidFill>
            </a:endParaRPr>
          </a:p>
          <a:p>
            <a:pPr marL="180975">
              <a:spcBef>
                <a:spcPts val="0"/>
              </a:spcBef>
            </a:pPr>
            <a:r>
              <a:rPr lang="cy-GB" sz="2000" dirty="0" smtClean="0">
                <a:solidFill>
                  <a:srgbClr val="015284"/>
                </a:solidFill>
              </a:rPr>
              <a:t>cyd-destunau anghyfarwydd</a:t>
            </a:r>
            <a:r>
              <a:rPr lang="cy-GB" sz="2000" dirty="0">
                <a:solidFill>
                  <a:srgbClr val="015284"/>
                </a:solidFil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AF3DF36-B689-4D2C-8426-DD77E53AFD78}">
  <ds:schemaRefs>
    <ds:schemaRef ds:uri="http://schemas.microsoft.com/sharepoint/v3/contenttype/forms"/>
  </ds:schemaRefs>
</ds:datastoreItem>
</file>

<file path=customXml/itemProps2.xml><?xml version="1.0" encoding="utf-8"?>
<ds:datastoreItem xmlns:ds="http://schemas.openxmlformats.org/officeDocument/2006/customXml" ds:itemID="{7859D196-C149-4B50-8344-B5B10204F8B0}">
  <ds:schemaRefs>
    <ds:schemaRef ds:uri="http://purl.org/dc/terms/"/>
    <ds:schemaRef ds:uri="http://schemas.microsoft.com/office/2006/documentManagement/types"/>
    <ds:schemaRef ds:uri="http://schemas.openxmlformats.org/package/2006/metadata/core-properties"/>
    <ds:schemaRef ds:uri="http://purl.org/dc/elements/1.1/"/>
    <ds:schemaRef ds:uri="http://purl.org/dc/dcmitype/"/>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5089C5A6-745F-4048-B285-CD950D01DF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1714</TotalTime>
  <Words>1780</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Numeracy in key stages 2 and 3 a baseline study  Rhifedd yng nghyfnodau allweddol 2 a 3: astudiaeth gwaelodlin</vt:lpstr>
      <vt:lpstr>Background           Cefndir</vt:lpstr>
      <vt:lpstr>Main findings             Prif ganfyddiadau</vt:lpstr>
      <vt:lpstr>PowerPoint Presentation</vt:lpstr>
      <vt:lpstr>PowerPoint Presentation</vt:lpstr>
      <vt:lpstr>PowerPoint Presentation</vt:lpstr>
      <vt:lpstr>PowerPoint Presentation</vt:lpstr>
      <vt:lpstr>PowerPoint Presentation</vt:lpstr>
      <vt:lpstr>PowerPoint Presentation</vt:lpstr>
      <vt:lpstr>Recommendations Argymhellion</vt:lpstr>
      <vt:lpstr>PowerPoint Presentation</vt:lpstr>
      <vt:lpstr>PowerPoint Presentation</vt:lpstr>
      <vt:lpstr>PowerPoint Presentation</vt:lpstr>
      <vt:lpstr>PowerPoint Presentation</vt:lpstr>
      <vt:lpstr>Best practice           Arfer orau</vt:lpstr>
      <vt:lpstr>10 questions for providers 10 cwestiwn i ddarparwyr</vt:lpstr>
      <vt:lpstr>PowerPoint Presentation</vt:lpstr>
      <vt:lpstr> Web-link to full report:  http://www.estyn.gov.uk/english/docViewer/283073.7/numeracy-in-key-stages-2-and-3-a-baseline-study-june-2013/?navmap=30,163,   Dolen gyswllt i’r adroddiad llawn  http://www.estyn.gov.uk/cymraeg/docViewer-w/283101/Rhifedd%20yng%20nghyfnodau%20allweddol%202%20a%203:%20astudiaeth%20gwaelodlin%20-%20Mehefin%202013/?navmap=30,163,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138</cp:revision>
  <dcterms:created xsi:type="dcterms:W3CDTF">2003-06-30T08:50:02Z</dcterms:created>
  <dcterms:modified xsi:type="dcterms:W3CDTF">2015-08-07T08:58:03Z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