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305" r:id="rId5"/>
    <p:sldId id="292" r:id="rId6"/>
    <p:sldId id="325" r:id="rId7"/>
    <p:sldId id="270" r:id="rId8"/>
    <p:sldId id="311" r:id="rId9"/>
    <p:sldId id="313" r:id="rId10"/>
    <p:sldId id="314" r:id="rId11"/>
    <p:sldId id="315" r:id="rId12"/>
    <p:sldId id="316" r:id="rId13"/>
    <p:sldId id="317" r:id="rId14"/>
    <p:sldId id="318" r:id="rId15"/>
    <p:sldId id="319" r:id="rId16"/>
    <p:sldId id="326" r:id="rId17"/>
    <p:sldId id="296" r:id="rId18"/>
    <p:sldId id="320" r:id="rId19"/>
    <p:sldId id="321" r:id="rId20"/>
    <p:sldId id="322" r:id="rId21"/>
    <p:sldId id="306" r:id="rId22"/>
    <p:sldId id="307" r:id="rId23"/>
    <p:sldId id="323" r:id="rId24"/>
    <p:sldId id="291" r:id="rId25"/>
    <p:sldId id="308" r:id="rId26"/>
  </p:sldIdLst>
  <p:sldSz cx="9144000" cy="6858000" type="screen4x3"/>
  <p:notesSz cx="6797675" cy="9928225"/>
  <p:defaultTextStyle>
    <a:defPPr>
      <a:defRPr lang="en-GB"/>
    </a:defPPr>
    <a:lvl1pPr algn="l" rtl="0" fontAlgn="base">
      <a:spcBef>
        <a:spcPct val="0"/>
      </a:spcBef>
      <a:spcAft>
        <a:spcPct val="0"/>
      </a:spcAft>
      <a:defRPr sz="4400" kern="1200">
        <a:solidFill>
          <a:schemeClr val="accent2"/>
        </a:solidFill>
        <a:latin typeface="Arial" charset="0"/>
        <a:ea typeface="+mn-ea"/>
        <a:cs typeface="Arial" charset="0"/>
      </a:defRPr>
    </a:lvl1pPr>
    <a:lvl2pPr marL="457200" algn="l" rtl="0" fontAlgn="base">
      <a:spcBef>
        <a:spcPct val="0"/>
      </a:spcBef>
      <a:spcAft>
        <a:spcPct val="0"/>
      </a:spcAft>
      <a:defRPr sz="4400" kern="1200">
        <a:solidFill>
          <a:schemeClr val="accent2"/>
        </a:solidFill>
        <a:latin typeface="Arial" charset="0"/>
        <a:ea typeface="+mn-ea"/>
        <a:cs typeface="Arial" charset="0"/>
      </a:defRPr>
    </a:lvl2pPr>
    <a:lvl3pPr marL="914400" algn="l" rtl="0" fontAlgn="base">
      <a:spcBef>
        <a:spcPct val="0"/>
      </a:spcBef>
      <a:spcAft>
        <a:spcPct val="0"/>
      </a:spcAft>
      <a:defRPr sz="4400" kern="1200">
        <a:solidFill>
          <a:schemeClr val="accent2"/>
        </a:solidFill>
        <a:latin typeface="Arial" charset="0"/>
        <a:ea typeface="+mn-ea"/>
        <a:cs typeface="Arial" charset="0"/>
      </a:defRPr>
    </a:lvl3pPr>
    <a:lvl4pPr marL="1371600" algn="l" rtl="0" fontAlgn="base">
      <a:spcBef>
        <a:spcPct val="0"/>
      </a:spcBef>
      <a:spcAft>
        <a:spcPct val="0"/>
      </a:spcAft>
      <a:defRPr sz="4400" kern="1200">
        <a:solidFill>
          <a:schemeClr val="accent2"/>
        </a:solidFill>
        <a:latin typeface="Arial" charset="0"/>
        <a:ea typeface="+mn-ea"/>
        <a:cs typeface="Arial" charset="0"/>
      </a:defRPr>
    </a:lvl4pPr>
    <a:lvl5pPr marL="1828800" algn="l" rtl="0" fontAlgn="base">
      <a:spcBef>
        <a:spcPct val="0"/>
      </a:spcBef>
      <a:spcAft>
        <a:spcPct val="0"/>
      </a:spcAft>
      <a:defRPr sz="4400" kern="1200">
        <a:solidFill>
          <a:schemeClr val="accent2"/>
        </a:solidFill>
        <a:latin typeface="Arial" charset="0"/>
        <a:ea typeface="+mn-ea"/>
        <a:cs typeface="Arial" charset="0"/>
      </a:defRPr>
    </a:lvl5pPr>
    <a:lvl6pPr marL="2286000" algn="l" defTabSz="914400" rtl="0" eaLnBrk="1" latinLnBrk="0" hangingPunct="1">
      <a:defRPr sz="4400" kern="1200">
        <a:solidFill>
          <a:schemeClr val="accent2"/>
        </a:solidFill>
        <a:latin typeface="Arial" charset="0"/>
        <a:ea typeface="+mn-ea"/>
        <a:cs typeface="Arial" charset="0"/>
      </a:defRPr>
    </a:lvl6pPr>
    <a:lvl7pPr marL="2743200" algn="l" defTabSz="914400" rtl="0" eaLnBrk="1" latinLnBrk="0" hangingPunct="1">
      <a:defRPr sz="4400" kern="1200">
        <a:solidFill>
          <a:schemeClr val="accent2"/>
        </a:solidFill>
        <a:latin typeface="Arial" charset="0"/>
        <a:ea typeface="+mn-ea"/>
        <a:cs typeface="Arial" charset="0"/>
      </a:defRPr>
    </a:lvl7pPr>
    <a:lvl8pPr marL="3200400" algn="l" defTabSz="914400" rtl="0" eaLnBrk="1" latinLnBrk="0" hangingPunct="1">
      <a:defRPr sz="4400" kern="1200">
        <a:solidFill>
          <a:schemeClr val="accent2"/>
        </a:solidFill>
        <a:latin typeface="Arial" charset="0"/>
        <a:ea typeface="+mn-ea"/>
        <a:cs typeface="Arial" charset="0"/>
      </a:defRPr>
    </a:lvl8pPr>
    <a:lvl9pPr marL="3657600" algn="l" defTabSz="914400" rtl="0" eaLnBrk="1" latinLnBrk="0" hangingPunct="1">
      <a:defRPr sz="4400" kern="1200">
        <a:solidFill>
          <a:schemeClr val="accent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134"/>
    <a:srgbClr val="015284"/>
    <a:srgbClr val="CCE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15" autoAdjust="0"/>
    <p:restoredTop sz="91636" autoAdjust="0"/>
  </p:normalViewPr>
  <p:slideViewPr>
    <p:cSldViewPr>
      <p:cViewPr>
        <p:scale>
          <a:sx n="66" d="100"/>
          <a:sy n="66" d="100"/>
        </p:scale>
        <p:origin x="-2934" y="-13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cs typeface="+mn-cs"/>
              </a:defRPr>
            </a:lvl1pPr>
          </a:lstStyle>
          <a:p>
            <a:pPr>
              <a:defRPr/>
            </a:pPr>
            <a:fld id="{01DC337B-A505-477F-B377-CE03E93983E0}" type="datetimeFigureOut">
              <a:rPr lang="en-US"/>
              <a:pPr>
                <a:defRPr/>
              </a:pPr>
              <a:t>8/10/2015</a:t>
            </a:fld>
            <a:endParaRPr lang="en-US"/>
          </a:p>
        </p:txBody>
      </p:sp>
      <p:sp>
        <p:nvSpPr>
          <p:cNvPr id="4" name="Slide Image Placeholder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cs typeface="+mn-cs"/>
              </a:defRPr>
            </a:lvl1pPr>
          </a:lstStyle>
          <a:p>
            <a:pPr>
              <a:defRPr/>
            </a:pPr>
            <a:fld id="{E8B489E8-7F22-4C7C-9EF3-D2BE7A4CEABC}" type="slidenum">
              <a:rPr lang="en-US"/>
              <a:pPr>
                <a:defRPr/>
              </a:pPr>
              <a:t>‹#›</a:t>
            </a:fld>
            <a:endParaRPr lang="en-US"/>
          </a:p>
        </p:txBody>
      </p:sp>
    </p:spTree>
    <p:extLst>
      <p:ext uri="{BB962C8B-B14F-4D97-AF65-F5344CB8AC3E}">
        <p14:creationId xmlns:p14="http://schemas.microsoft.com/office/powerpoint/2010/main" val="20102826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7488" y="1484313"/>
            <a:ext cx="1960562" cy="5373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484313"/>
            <a:ext cx="5730875" cy="5373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14843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556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pic>
        <p:nvPicPr>
          <p:cNvPr id="1026" name="Picture 20" descr="estyn_powerpoint_01"/>
          <p:cNvPicPr>
            <a:picLocks noChangeAspect="1" noChangeArrowheads="1"/>
          </p:cNvPicPr>
          <p:nvPr userDrawn="1"/>
        </p:nvPicPr>
        <p:blipFill>
          <a:blip r:embed="rId14"/>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84213" y="14843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text styles</a:t>
            </a:r>
          </a:p>
        </p:txBody>
      </p:sp>
      <p:sp>
        <p:nvSpPr>
          <p:cNvPr id="1028" name="Rectangle 3"/>
          <p:cNvSpPr>
            <a:spLocks noGrp="1" noChangeArrowheads="1"/>
          </p:cNvSpPr>
          <p:nvPr>
            <p:ph type="body" idx="1"/>
          </p:nvPr>
        </p:nvSpPr>
        <p:spPr bwMode="auto">
          <a:xfrm>
            <a:off x="755650" y="2743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rgbClr val="D60134"/>
          </a:solidFill>
          <a:latin typeface="+mj-lt"/>
          <a:ea typeface="+mj-ea"/>
          <a:cs typeface="+mj-cs"/>
        </a:defRPr>
      </a:lvl1pPr>
      <a:lvl2pPr algn="ctr" rtl="0" eaLnBrk="0" fontAlgn="base" hangingPunct="0">
        <a:spcBef>
          <a:spcPct val="0"/>
        </a:spcBef>
        <a:spcAft>
          <a:spcPct val="0"/>
        </a:spcAft>
        <a:defRPr sz="4400">
          <a:solidFill>
            <a:srgbClr val="D60134"/>
          </a:solidFill>
          <a:latin typeface="Arial" charset="0"/>
        </a:defRPr>
      </a:lvl2pPr>
      <a:lvl3pPr algn="ctr" rtl="0" eaLnBrk="0" fontAlgn="base" hangingPunct="0">
        <a:spcBef>
          <a:spcPct val="0"/>
        </a:spcBef>
        <a:spcAft>
          <a:spcPct val="0"/>
        </a:spcAft>
        <a:defRPr sz="4400">
          <a:solidFill>
            <a:srgbClr val="D60134"/>
          </a:solidFill>
          <a:latin typeface="Arial" charset="0"/>
        </a:defRPr>
      </a:lvl3pPr>
      <a:lvl4pPr algn="ctr" rtl="0" eaLnBrk="0" fontAlgn="base" hangingPunct="0">
        <a:spcBef>
          <a:spcPct val="0"/>
        </a:spcBef>
        <a:spcAft>
          <a:spcPct val="0"/>
        </a:spcAft>
        <a:defRPr sz="4400">
          <a:solidFill>
            <a:srgbClr val="D60134"/>
          </a:solidFill>
          <a:latin typeface="Arial" charset="0"/>
        </a:defRPr>
      </a:lvl4pPr>
      <a:lvl5pPr algn="ctr" rtl="0" eaLnBrk="0" fontAlgn="base" hangingPunct="0">
        <a:spcBef>
          <a:spcPct val="0"/>
        </a:spcBef>
        <a:spcAft>
          <a:spcPct val="0"/>
        </a:spcAft>
        <a:defRPr sz="4400">
          <a:solidFill>
            <a:srgbClr val="D60134"/>
          </a:solidFill>
          <a:latin typeface="Arial" charset="0"/>
        </a:defRPr>
      </a:lvl5pPr>
      <a:lvl6pPr marL="457200" algn="ctr" rtl="0" fontAlgn="base">
        <a:spcBef>
          <a:spcPct val="0"/>
        </a:spcBef>
        <a:spcAft>
          <a:spcPct val="0"/>
        </a:spcAft>
        <a:defRPr sz="4400">
          <a:solidFill>
            <a:srgbClr val="D60134"/>
          </a:solidFill>
          <a:latin typeface="Arial" charset="0"/>
        </a:defRPr>
      </a:lvl6pPr>
      <a:lvl7pPr marL="914400" algn="ctr" rtl="0" fontAlgn="base">
        <a:spcBef>
          <a:spcPct val="0"/>
        </a:spcBef>
        <a:spcAft>
          <a:spcPct val="0"/>
        </a:spcAft>
        <a:defRPr sz="4400">
          <a:solidFill>
            <a:srgbClr val="D60134"/>
          </a:solidFill>
          <a:latin typeface="Arial" charset="0"/>
        </a:defRPr>
      </a:lvl7pPr>
      <a:lvl8pPr marL="1371600" algn="ctr" rtl="0" fontAlgn="base">
        <a:spcBef>
          <a:spcPct val="0"/>
        </a:spcBef>
        <a:spcAft>
          <a:spcPct val="0"/>
        </a:spcAft>
        <a:defRPr sz="4400">
          <a:solidFill>
            <a:srgbClr val="D60134"/>
          </a:solidFill>
          <a:latin typeface="Arial" charset="0"/>
        </a:defRPr>
      </a:lvl8pPr>
      <a:lvl9pPr marL="1828800" algn="ctr" rtl="0" fontAlgn="base">
        <a:spcBef>
          <a:spcPct val="0"/>
        </a:spcBef>
        <a:spcAft>
          <a:spcPct val="0"/>
        </a:spcAft>
        <a:defRPr sz="4400">
          <a:solidFill>
            <a:srgbClr val="D60134"/>
          </a:solidFill>
          <a:latin typeface="Arial" charset="0"/>
        </a:defRPr>
      </a:lvl9pPr>
    </p:titleStyle>
    <p:bodyStyle>
      <a:lvl1pPr marL="342900" indent="-342900" algn="l" rtl="0" eaLnBrk="0" fontAlgn="base" hangingPunct="0">
        <a:spcBef>
          <a:spcPct val="20000"/>
        </a:spcBef>
        <a:spcAft>
          <a:spcPct val="0"/>
        </a:spcAft>
        <a:buChar char="•"/>
        <a:defRPr sz="32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800">
          <a:solidFill>
            <a:srgbClr val="015284"/>
          </a:solidFill>
          <a:latin typeface="+mn-lt"/>
        </a:defRPr>
      </a:lvl2pPr>
      <a:lvl3pPr marL="1143000" indent="-228600" algn="l" rtl="0" eaLnBrk="0" fontAlgn="base" hangingPunct="0">
        <a:spcBef>
          <a:spcPct val="20000"/>
        </a:spcBef>
        <a:spcAft>
          <a:spcPct val="0"/>
        </a:spcAft>
        <a:buChar char="•"/>
        <a:defRPr sz="2400">
          <a:solidFill>
            <a:srgbClr val="015284"/>
          </a:solidFill>
          <a:latin typeface="+mn-lt"/>
        </a:defRPr>
      </a:lvl3pPr>
      <a:lvl4pPr marL="1600200" indent="-228600" algn="l" rtl="0" eaLnBrk="0" fontAlgn="base" hangingPunct="0">
        <a:spcBef>
          <a:spcPct val="20000"/>
        </a:spcBef>
        <a:spcAft>
          <a:spcPct val="0"/>
        </a:spcAft>
        <a:buChar char="–"/>
        <a:defRPr sz="2000">
          <a:solidFill>
            <a:srgbClr val="015284"/>
          </a:solidFill>
          <a:latin typeface="+mn-lt"/>
        </a:defRPr>
      </a:lvl4pPr>
      <a:lvl5pPr marL="2057400" indent="-228600" algn="l" rtl="0" eaLnBrk="0" fontAlgn="base" hangingPunct="0">
        <a:spcBef>
          <a:spcPct val="20000"/>
        </a:spcBef>
        <a:spcAft>
          <a:spcPct val="0"/>
        </a:spcAft>
        <a:buChar char="»"/>
        <a:defRPr sz="2000">
          <a:solidFill>
            <a:srgbClr val="015284"/>
          </a:solidFill>
          <a:latin typeface="+mn-lt"/>
        </a:defRPr>
      </a:lvl5pPr>
      <a:lvl6pPr marL="2514600" indent="-228600" algn="l" rtl="0" fontAlgn="base">
        <a:spcBef>
          <a:spcPct val="20000"/>
        </a:spcBef>
        <a:spcAft>
          <a:spcPct val="0"/>
        </a:spcAft>
        <a:buChar char="»"/>
        <a:defRPr sz="2000">
          <a:solidFill>
            <a:srgbClr val="015284"/>
          </a:solidFill>
          <a:latin typeface="+mn-lt"/>
        </a:defRPr>
      </a:lvl6pPr>
      <a:lvl7pPr marL="2971800" indent="-228600" algn="l" rtl="0" fontAlgn="base">
        <a:spcBef>
          <a:spcPct val="20000"/>
        </a:spcBef>
        <a:spcAft>
          <a:spcPct val="0"/>
        </a:spcAft>
        <a:buChar char="»"/>
        <a:defRPr sz="2000">
          <a:solidFill>
            <a:srgbClr val="015284"/>
          </a:solidFill>
          <a:latin typeface="+mn-lt"/>
        </a:defRPr>
      </a:lvl7pPr>
      <a:lvl8pPr marL="3429000" indent="-228600" algn="l" rtl="0" fontAlgn="base">
        <a:spcBef>
          <a:spcPct val="20000"/>
        </a:spcBef>
        <a:spcAft>
          <a:spcPct val="0"/>
        </a:spcAft>
        <a:buChar char="»"/>
        <a:defRPr sz="2000">
          <a:solidFill>
            <a:srgbClr val="015284"/>
          </a:solidFill>
          <a:latin typeface="+mn-lt"/>
        </a:defRPr>
      </a:lvl8pPr>
      <a:lvl9pPr marL="3886200" indent="-228600" algn="l" rtl="0" fontAlgn="base">
        <a:spcBef>
          <a:spcPct val="20000"/>
        </a:spcBef>
        <a:spcAft>
          <a:spcPct val="0"/>
        </a:spcAft>
        <a:buChar char="»"/>
        <a:defRPr sz="2000">
          <a:solidFill>
            <a:srgbClr val="01528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www.estyn.gov.uk/english/docViewer/296942.1/working-together-to-tackle-the-impact-of-poverty-on-educational-achievement-december-2013/?navmap=30,163," TargetMode="External"/><Relationship Id="rId2" Type="http://schemas.openxmlformats.org/officeDocument/2006/relationships/hyperlink" Target="http://www.estyn.gov.uk/cymraeg/docViewer-w/296969.4/Gweithio%20gyda%E2%80%99n%20gilydd%20i%20fynd%20i%E2%80%99r%20afael%20ag%20effaith%20tlodi%20ar%20gyflawniad%20addysgol%20-%20Rhagfyr%202013/?navmap=30,163," TargetMode="Externa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6"/>
          <p:cNvSpPr>
            <a:spLocks noGrp="1"/>
          </p:cNvSpPr>
          <p:nvPr>
            <p:ph type="title"/>
          </p:nvPr>
        </p:nvSpPr>
        <p:spPr>
          <a:xfrm>
            <a:off x="611188" y="1700213"/>
            <a:ext cx="7772400" cy="1431925"/>
          </a:xfrm>
        </p:spPr>
        <p:txBody>
          <a:bodyPr/>
          <a:lstStyle/>
          <a:p>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cy-GB" sz="3600" dirty="0" smtClean="0">
                <a:solidFill>
                  <a:srgbClr val="015284"/>
                </a:solidFill>
              </a:rPr>
              <a:t>Gweithio gyda’n gilydd i fynd i’r afael ag effaith tlodi ar gyflawniad addysgol</a:t>
            </a:r>
            <a:r>
              <a:rPr lang="en-GB" sz="3400" dirty="0" smtClean="0">
                <a:solidFill>
                  <a:srgbClr val="015284"/>
                </a:solidFill>
              </a:rPr>
              <a:t/>
            </a:r>
            <a:br>
              <a:rPr lang="en-GB" sz="3400" dirty="0" smtClean="0">
                <a:solidFill>
                  <a:srgbClr val="015284"/>
                </a:solidFill>
              </a:rPr>
            </a:br>
            <a:r>
              <a:rPr lang="en-GB" sz="3600" dirty="0" smtClean="0"/>
              <a:t>Working together to tackle the impact of poverty on educational achievement</a:t>
            </a:r>
            <a:endParaRPr lang="en-GB" sz="3400" dirty="0" smtClean="0">
              <a:solidFill>
                <a:srgbClr val="015284"/>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323850" y="260350"/>
            <a:ext cx="7772400" cy="719138"/>
          </a:xfrm>
        </p:spPr>
        <p:txBody>
          <a:bodyPr/>
          <a:lstStyle/>
          <a:p>
            <a:pPr eaLnBrk="1" hangingPunct="1"/>
            <a:r>
              <a:rPr lang="en-GB" sz="3600" smtClean="0"/>
              <a:t/>
            </a:r>
            <a:br>
              <a:rPr lang="en-GB" sz="3600" smtClean="0"/>
            </a:br>
            <a:r>
              <a:rPr lang="cy-GB" sz="3600" smtClean="0">
                <a:solidFill>
                  <a:srgbClr val="015284"/>
                </a:solidFill>
              </a:rPr>
              <a:t>Prif ganfyddiadau</a:t>
            </a:r>
            <a:r>
              <a:rPr lang="en-GB" sz="3600" smtClean="0">
                <a:solidFill>
                  <a:srgbClr val="015284"/>
                </a:solidFill>
              </a:rPr>
              <a:t/>
            </a:r>
            <a:br>
              <a:rPr lang="en-GB" sz="3600" smtClean="0">
                <a:solidFill>
                  <a:srgbClr val="015284"/>
                </a:solidFill>
              </a:rPr>
            </a:br>
            <a:r>
              <a:rPr lang="en-GB" sz="3600" smtClean="0"/>
              <a:t>Main findings </a:t>
            </a:r>
            <a:endParaRPr lang="en-US" sz="3600" smtClean="0">
              <a:solidFill>
                <a:srgbClr val="015284"/>
              </a:solidFill>
            </a:endParaRPr>
          </a:p>
        </p:txBody>
      </p:sp>
      <p:sp>
        <p:nvSpPr>
          <p:cNvPr id="24578" name="Rectangle 4"/>
          <p:cNvSpPr>
            <a:spLocks noGrp="1" noChangeArrowheads="1"/>
          </p:cNvSpPr>
          <p:nvPr>
            <p:ph type="body" sz="half" idx="2"/>
          </p:nvPr>
        </p:nvSpPr>
        <p:spPr>
          <a:xfrm>
            <a:off x="468313" y="1484313"/>
            <a:ext cx="4248150" cy="5113337"/>
          </a:xfrm>
        </p:spPr>
        <p:txBody>
          <a:bodyPr/>
          <a:lstStyle/>
          <a:p>
            <a:pPr eaLnBrk="1" hangingPunct="1"/>
            <a:r>
              <a:rPr lang="cy-GB" sz="2000" smtClean="0"/>
              <a:t>Mae cyflwyno’r Grant Amddifadedd Disgyblion wedi ehangu ystod y strategaethau ar gyfer gwella deilliannau i ddysgwyr difreintiedig.  Fodd bynnag, mewn llawer o ysgolion, mae’r grant yn cael ei ddefnyddio i wella cyflawniad pob dysgwr gallu is ac ni chaiff ei gyfeirio’n benodol tuag at ddysgwyr difreintiedig.  Yn yr ysgolion hyn, mae diffygion o ran sut caiff y Grant ei wario yn debyg i’r diffygion a amlygodd Estyn yn gysylltiedig â chyllid Rhagori yn y gorffennol.</a:t>
            </a:r>
          </a:p>
          <a:p>
            <a:pPr eaLnBrk="1" hangingPunct="1"/>
            <a:endParaRPr lang="cy-GB" sz="2000" smtClean="0"/>
          </a:p>
        </p:txBody>
      </p:sp>
      <p:sp>
        <p:nvSpPr>
          <p:cNvPr id="4" name="Rectangle 4"/>
          <p:cNvSpPr txBox="1">
            <a:spLocks noChangeArrowheads="1"/>
          </p:cNvSpPr>
          <p:nvPr/>
        </p:nvSpPr>
        <p:spPr bwMode="auto">
          <a:xfrm>
            <a:off x="4643438" y="1420813"/>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defRPr/>
            </a:pPr>
            <a:r>
              <a:rPr lang="en-GB" sz="2000" kern="0" smtClean="0">
                <a:solidFill>
                  <a:srgbClr val="C00000"/>
                </a:solidFill>
              </a:rPr>
              <a:t>The introduction of the Pupil Deprivation Grant (PDG) has widened the range of strategies to improve the outcomes for disadvantaged learners.  However, in many schools, the grant is used to raise the achievement of all lower-ability learners and is not specifically directed towards disadvantaged learners.  In these schools, there are shortcomings in how the PDG is spent that are similar to those that Estyn identified in relation to RAISE funding in the past.</a:t>
            </a:r>
            <a:endParaRPr lang="en-US" sz="2000" kern="0" dirty="0" smtClean="0">
              <a:solidFill>
                <a:srgbClr val="C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323850" y="260350"/>
            <a:ext cx="7772400" cy="719138"/>
          </a:xfrm>
        </p:spPr>
        <p:txBody>
          <a:bodyPr/>
          <a:lstStyle/>
          <a:p>
            <a:pPr eaLnBrk="1" hangingPunct="1"/>
            <a:r>
              <a:rPr lang="en-GB" sz="3600" smtClean="0"/>
              <a:t/>
            </a:r>
            <a:br>
              <a:rPr lang="en-GB" sz="3600" smtClean="0"/>
            </a:br>
            <a:r>
              <a:rPr lang="cy-GB" sz="3600" smtClean="0">
                <a:solidFill>
                  <a:srgbClr val="015284"/>
                </a:solidFill>
              </a:rPr>
              <a:t>Prif ganfyddiadau</a:t>
            </a:r>
            <a:r>
              <a:rPr lang="en-GB" sz="3600" smtClean="0">
                <a:solidFill>
                  <a:srgbClr val="015284"/>
                </a:solidFill>
              </a:rPr>
              <a:t/>
            </a:r>
            <a:br>
              <a:rPr lang="en-GB" sz="3600" smtClean="0">
                <a:solidFill>
                  <a:srgbClr val="015284"/>
                </a:solidFill>
              </a:rPr>
            </a:br>
            <a:r>
              <a:rPr lang="en-GB" sz="3600" smtClean="0"/>
              <a:t>Main findings </a:t>
            </a:r>
            <a:endParaRPr lang="en-US" sz="3600" smtClean="0">
              <a:solidFill>
                <a:srgbClr val="015284"/>
              </a:solidFill>
            </a:endParaRPr>
          </a:p>
        </p:txBody>
      </p:sp>
      <p:sp>
        <p:nvSpPr>
          <p:cNvPr id="25602" name="Rectangle 4"/>
          <p:cNvSpPr>
            <a:spLocks noGrp="1" noChangeArrowheads="1"/>
          </p:cNvSpPr>
          <p:nvPr>
            <p:ph type="body" sz="half" idx="2"/>
          </p:nvPr>
        </p:nvSpPr>
        <p:spPr>
          <a:xfrm>
            <a:off x="468313" y="1773238"/>
            <a:ext cx="4175125" cy="4464050"/>
          </a:xfrm>
        </p:spPr>
        <p:txBody>
          <a:bodyPr/>
          <a:lstStyle/>
          <a:p>
            <a:pPr eaLnBrk="1" hangingPunct="1"/>
            <a:r>
              <a:rPr lang="cy-GB" sz="2000" smtClean="0">
                <a:cs typeface="Arial" charset="0"/>
              </a:rPr>
              <a:t>Er bod awdurdodau lleol yn canolbwyntio ar fynd i’r afael ag effaith tlodi, dim ond ychydig ohonynt sydd wedi gwella safonau a lles dysgwyr difreintiedig yn sylweddol.  Mae’r ychydig awdurdodau lleol sy’n codi safonau a lles dysgwyr difreintiedig yn mabwysiadu dull ataliol o fynd i’r afael ag effaith tlodi.</a:t>
            </a:r>
          </a:p>
          <a:p>
            <a:pPr eaLnBrk="1" hangingPunct="1"/>
            <a:endParaRPr lang="cy-GB" smtClean="0"/>
          </a:p>
          <a:p>
            <a:pPr eaLnBrk="1" hangingPunct="1"/>
            <a:endParaRPr lang="cy-GB" smtClean="0"/>
          </a:p>
        </p:txBody>
      </p:sp>
      <p:sp>
        <p:nvSpPr>
          <p:cNvPr id="4" name="Rectangle 4"/>
          <p:cNvSpPr txBox="1">
            <a:spLocks noChangeArrowheads="1"/>
          </p:cNvSpPr>
          <p:nvPr/>
        </p:nvSpPr>
        <p:spPr bwMode="auto">
          <a:xfrm>
            <a:off x="4500563" y="1773238"/>
            <a:ext cx="4248150" cy="4679950"/>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defRPr/>
            </a:pPr>
            <a:r>
              <a:rPr lang="en-GB" sz="2000" kern="0" smtClean="0">
                <a:solidFill>
                  <a:srgbClr val="C00000"/>
                </a:solidFill>
              </a:rPr>
              <a:t>Although local authorities have a focus on tackling the impact of poverty, only a few have significantly improved the standards and wellbeing of disadvantaged learners.  The few local authorities that do raise the standards and wellbeing of disadvantaged learners take a preventative approach to tackling the impact of poverty.</a:t>
            </a:r>
          </a:p>
          <a:p>
            <a:pPr eaLnBrk="1" hangingPunct="1">
              <a:defRPr/>
            </a:pPr>
            <a:endParaRPr lang="en-US" kern="0" dirty="0" smtClean="0">
              <a:solidFill>
                <a:srgbClr val="C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323850" y="260350"/>
            <a:ext cx="7772400" cy="719138"/>
          </a:xfrm>
        </p:spPr>
        <p:txBody>
          <a:bodyPr/>
          <a:lstStyle/>
          <a:p>
            <a:pPr eaLnBrk="1" hangingPunct="1"/>
            <a:r>
              <a:rPr lang="en-GB" sz="3600" smtClean="0"/>
              <a:t/>
            </a:r>
            <a:br>
              <a:rPr lang="en-GB" sz="3600" smtClean="0"/>
            </a:br>
            <a:r>
              <a:rPr lang="cy-GB" sz="3600" smtClean="0">
                <a:solidFill>
                  <a:srgbClr val="015284"/>
                </a:solidFill>
              </a:rPr>
              <a:t>Prif ganfyddiadau</a:t>
            </a:r>
            <a:r>
              <a:rPr lang="en-GB" sz="3600" smtClean="0">
                <a:solidFill>
                  <a:srgbClr val="015284"/>
                </a:solidFill>
              </a:rPr>
              <a:t/>
            </a:r>
            <a:br>
              <a:rPr lang="en-GB" sz="3600" smtClean="0">
                <a:solidFill>
                  <a:srgbClr val="015284"/>
                </a:solidFill>
              </a:rPr>
            </a:br>
            <a:r>
              <a:rPr lang="en-GB" sz="3600" smtClean="0"/>
              <a:t>Main findings </a:t>
            </a:r>
            <a:endParaRPr lang="en-US" sz="3600" smtClean="0">
              <a:solidFill>
                <a:srgbClr val="015284"/>
              </a:solidFill>
            </a:endParaRPr>
          </a:p>
        </p:txBody>
      </p:sp>
      <p:sp>
        <p:nvSpPr>
          <p:cNvPr id="26626" name="Rectangle 4"/>
          <p:cNvSpPr>
            <a:spLocks noGrp="1" noChangeArrowheads="1"/>
          </p:cNvSpPr>
          <p:nvPr>
            <p:ph type="body" sz="half" idx="2"/>
          </p:nvPr>
        </p:nvSpPr>
        <p:spPr>
          <a:xfrm>
            <a:off x="323851" y="1412875"/>
            <a:ext cx="4176142" cy="4824413"/>
          </a:xfrm>
        </p:spPr>
        <p:txBody>
          <a:bodyPr/>
          <a:lstStyle/>
          <a:p>
            <a:pPr eaLnBrk="1" hangingPunct="1"/>
            <a:r>
              <a:rPr lang="cy-GB" sz="2000" dirty="0" smtClean="0">
                <a:cs typeface="Arial" charset="0"/>
              </a:rPr>
              <a:t>Nid yw awdurdodau lleol bob amser yn rhannu gwybodaeth am ddysgwyr difreintiedig gydag asiantaethau a gwasanaethau eraill. </a:t>
            </a:r>
          </a:p>
          <a:p>
            <a:pPr eaLnBrk="1" hangingPunct="1"/>
            <a:endParaRPr lang="cy-GB" sz="800" dirty="0" smtClean="0">
              <a:cs typeface="Arial" charset="0"/>
            </a:endParaRPr>
          </a:p>
          <a:p>
            <a:pPr eaLnBrk="1" hangingPunct="1"/>
            <a:r>
              <a:rPr lang="cy-GB" sz="2000" dirty="0" smtClean="0">
                <a:cs typeface="Arial" charset="0"/>
              </a:rPr>
              <a:t>At ei gilydd, nid yw gwasanaethau gwahanol mewn awdurdod lleol neu gonsortia yn alinio eu cynlluniau nac yn defnyddio dangosyddion perfformiad cyffredin ar gyfer mynd i’r afael â thlodi.  Mae hyn yn golygu ei bod </a:t>
            </a:r>
            <a:r>
              <a:rPr lang="cy-GB" sz="2000" dirty="0" err="1" smtClean="0">
                <a:cs typeface="Arial" charset="0"/>
              </a:rPr>
              <a:t>hi’n</a:t>
            </a:r>
            <a:r>
              <a:rPr lang="cy-GB" sz="2000" dirty="0" smtClean="0">
                <a:cs typeface="Arial" charset="0"/>
              </a:rPr>
              <a:t> anodd mesur cynnydd ar y cyd.  </a:t>
            </a:r>
          </a:p>
          <a:p>
            <a:pPr eaLnBrk="1" hangingPunct="1"/>
            <a:endParaRPr lang="cy-GB" sz="2000" dirty="0" smtClean="0"/>
          </a:p>
        </p:txBody>
      </p:sp>
      <p:sp>
        <p:nvSpPr>
          <p:cNvPr id="4" name="Rectangle 4"/>
          <p:cNvSpPr txBox="1">
            <a:spLocks noChangeArrowheads="1"/>
          </p:cNvSpPr>
          <p:nvPr/>
        </p:nvSpPr>
        <p:spPr bwMode="auto">
          <a:xfrm>
            <a:off x="4643438" y="1844824"/>
            <a:ext cx="4248150" cy="4544864"/>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defRPr/>
            </a:pPr>
            <a:r>
              <a:rPr lang="en-GB" sz="2000" kern="0" dirty="0" smtClean="0">
                <a:solidFill>
                  <a:srgbClr val="C00000"/>
                </a:solidFill>
              </a:rPr>
              <a:t>Local authorities do not always share information about disadvantaged learners with other agencies and services. </a:t>
            </a:r>
          </a:p>
          <a:p>
            <a:pPr eaLnBrk="1" hangingPunct="1">
              <a:defRPr/>
            </a:pPr>
            <a:endParaRPr lang="en-GB" sz="800" kern="0" dirty="0" smtClean="0">
              <a:solidFill>
                <a:srgbClr val="C00000"/>
              </a:solidFill>
            </a:endParaRPr>
          </a:p>
          <a:p>
            <a:pPr eaLnBrk="1" hangingPunct="1">
              <a:defRPr/>
            </a:pPr>
            <a:r>
              <a:rPr lang="en-GB" sz="2000" kern="0" dirty="0" smtClean="0">
                <a:solidFill>
                  <a:srgbClr val="C00000"/>
                </a:solidFill>
              </a:rPr>
              <a:t>Generally, different services in a local authority or consortia do not align their plans or use common performance indicators for tackling poverty.  This means that it is difficult to measure progress jointly.  </a:t>
            </a:r>
          </a:p>
          <a:p>
            <a:pPr eaLnBrk="1" hangingPunct="1">
              <a:defRPr/>
            </a:pPr>
            <a:endParaRPr lang="en-GB" sz="2000" kern="0" dirty="0" smtClean="0">
              <a:solidFill>
                <a:srgbClr val="FF0000"/>
              </a:solidFill>
            </a:endParaRPr>
          </a:p>
          <a:p>
            <a:pPr eaLnBrk="1" hangingPunct="1">
              <a:defRPr/>
            </a:pPr>
            <a:endParaRPr lang="en-US" kern="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323850" y="260350"/>
            <a:ext cx="7772400" cy="719138"/>
          </a:xfrm>
        </p:spPr>
        <p:txBody>
          <a:bodyPr/>
          <a:lstStyle/>
          <a:p>
            <a:pPr eaLnBrk="1" hangingPunct="1"/>
            <a:r>
              <a:rPr lang="en-GB" sz="3600" smtClean="0"/>
              <a:t/>
            </a:r>
            <a:br>
              <a:rPr lang="en-GB" sz="3600" smtClean="0"/>
            </a:br>
            <a:r>
              <a:rPr lang="cy-GB" sz="3600" smtClean="0">
                <a:solidFill>
                  <a:srgbClr val="015284"/>
                </a:solidFill>
              </a:rPr>
              <a:t>Prif ganfyddiadau</a:t>
            </a:r>
            <a:r>
              <a:rPr lang="en-GB" sz="3600" smtClean="0">
                <a:solidFill>
                  <a:srgbClr val="015284"/>
                </a:solidFill>
              </a:rPr>
              <a:t> </a:t>
            </a:r>
            <a:br>
              <a:rPr lang="en-GB" sz="3600" smtClean="0">
                <a:solidFill>
                  <a:srgbClr val="015284"/>
                </a:solidFill>
              </a:rPr>
            </a:br>
            <a:r>
              <a:rPr lang="en-GB" sz="3600" smtClean="0"/>
              <a:t>Main findings </a:t>
            </a:r>
            <a:endParaRPr lang="en-US" sz="3600" smtClean="0">
              <a:solidFill>
                <a:srgbClr val="015284"/>
              </a:solidFill>
            </a:endParaRPr>
          </a:p>
        </p:txBody>
      </p:sp>
      <p:sp>
        <p:nvSpPr>
          <p:cNvPr id="27650" name="Rectangle 4"/>
          <p:cNvSpPr>
            <a:spLocks noGrp="1" noChangeArrowheads="1"/>
          </p:cNvSpPr>
          <p:nvPr>
            <p:ph type="body" sz="half" idx="2"/>
          </p:nvPr>
        </p:nvSpPr>
        <p:spPr>
          <a:xfrm>
            <a:off x="250825" y="1557338"/>
            <a:ext cx="4465638" cy="4967287"/>
          </a:xfrm>
        </p:spPr>
        <p:txBody>
          <a:bodyPr/>
          <a:lstStyle/>
          <a:p>
            <a:r>
              <a:rPr lang="cy-GB" sz="2000" smtClean="0"/>
              <a:t>Nid oes amcanion digon penodol yn ymwneud â chau’r bwlch rhwng  deilliannau dysgwyr breintiedig a difreintiedig gan lawer o awdurdodau lleol. Nid ydynt yn herio ysgolion yn ddigon cadarn i wella deilliannau ar gyfer dysgwyr difreintiedig.</a:t>
            </a:r>
          </a:p>
          <a:p>
            <a:r>
              <a:rPr lang="cy-GB" sz="2000" smtClean="0"/>
              <a:t>Dim ond ychydig awdurdodau lleol sy’n rhoi cyngor da i ysgolion ar sut i ddefnyddio eu Grant Amddifadedd Disgyblion.  Nid oes digon o gyfleoedd hyfforddi lle y gall arweinwyr ysgol ddysgu am ddulliau strategol o fynd i’r afael ag effaith tlodi.</a:t>
            </a:r>
          </a:p>
        </p:txBody>
      </p:sp>
      <p:sp>
        <p:nvSpPr>
          <p:cNvPr id="4" name="Rectangle 4"/>
          <p:cNvSpPr txBox="1">
            <a:spLocks noChangeArrowheads="1"/>
          </p:cNvSpPr>
          <p:nvPr/>
        </p:nvSpPr>
        <p:spPr bwMode="auto">
          <a:xfrm>
            <a:off x="4716463" y="1557338"/>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kern="0" dirty="0" smtClean="0">
                <a:solidFill>
                  <a:srgbClr val="C00000"/>
                </a:solidFill>
              </a:rPr>
              <a:t>Many local authorities do not have specific enough objectives related to closing the gap in outcomes between advantaged and disadvantaged learners. They do not challenge schools robustly enough to improve outcomes for disadvantaged learners.</a:t>
            </a:r>
          </a:p>
          <a:p>
            <a:pPr>
              <a:defRPr/>
            </a:pPr>
            <a:r>
              <a:rPr lang="en-GB" sz="2000" kern="0" dirty="0" smtClean="0">
                <a:solidFill>
                  <a:srgbClr val="C00000"/>
                </a:solidFill>
              </a:rPr>
              <a:t>Only a few local authorities give good advice to schools about how to use their PDG.  There are too few training opportunities for school leaders to learn about strategic approaches to tackling the impact of poverty.</a:t>
            </a:r>
          </a:p>
          <a:p>
            <a:pPr eaLnBrk="1" hangingPunct="1">
              <a:defRPr/>
            </a:pPr>
            <a:endParaRPr lang="en-GB" sz="2000" kern="0" dirty="0" smtClean="0">
              <a:solidFill>
                <a:srgbClr val="FF0000"/>
              </a:solidFill>
            </a:endParaRPr>
          </a:p>
          <a:p>
            <a:pPr eaLnBrk="1" hangingPunct="1">
              <a:defRPr/>
            </a:pPr>
            <a:endParaRPr lang="en-US" kern="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1588" y="188913"/>
            <a:ext cx="7772400" cy="719137"/>
          </a:xfrm>
        </p:spPr>
        <p:txBody>
          <a:bodyPr/>
          <a:lstStyle/>
          <a:p>
            <a:pPr eaLnBrk="1" hangingPunct="1"/>
            <a:r>
              <a:rPr lang="en-GB" sz="3200" smtClean="0"/>
              <a:t/>
            </a:r>
            <a:br>
              <a:rPr lang="en-GB" sz="3200" smtClean="0"/>
            </a:br>
            <a:r>
              <a:rPr lang="cy-GB" sz="3200" smtClean="0">
                <a:solidFill>
                  <a:srgbClr val="015284"/>
                </a:solidFill>
              </a:rPr>
              <a:t>Argymhellion</a:t>
            </a:r>
            <a:r>
              <a:rPr lang="en-GB" sz="3200" smtClean="0">
                <a:solidFill>
                  <a:srgbClr val="015284"/>
                </a:solidFill>
              </a:rPr>
              <a:t/>
            </a:r>
            <a:br>
              <a:rPr lang="en-GB" sz="3200" smtClean="0">
                <a:solidFill>
                  <a:srgbClr val="015284"/>
                </a:solidFill>
              </a:rPr>
            </a:br>
            <a:r>
              <a:rPr lang="en-GB" sz="3200" smtClean="0"/>
              <a:t>Recommendations</a:t>
            </a:r>
            <a:endParaRPr lang="en-US" sz="3200" smtClean="0">
              <a:solidFill>
                <a:srgbClr val="015284"/>
              </a:solidFill>
            </a:endParaRPr>
          </a:p>
        </p:txBody>
      </p:sp>
      <p:sp>
        <p:nvSpPr>
          <p:cNvPr id="28674" name="Rectangle 3"/>
          <p:cNvSpPr>
            <a:spLocks noGrp="1" noChangeArrowheads="1"/>
          </p:cNvSpPr>
          <p:nvPr>
            <p:ph type="body" sz="half" idx="1"/>
          </p:nvPr>
        </p:nvSpPr>
        <p:spPr>
          <a:xfrm>
            <a:off x="0" y="1412875"/>
            <a:ext cx="4427538" cy="5445125"/>
          </a:xfrm>
        </p:spPr>
        <p:txBody>
          <a:bodyPr/>
          <a:lstStyle/>
          <a:p>
            <a:r>
              <a:rPr lang="cy-GB" sz="2000" b="1" smtClean="0"/>
              <a:t>Er mwyn parhau i wella perfformiad dysgwyr difreintiedig, dylai ysgolion:</a:t>
            </a:r>
            <a:endParaRPr lang="cy-GB" sz="2000" smtClean="0"/>
          </a:p>
          <a:p>
            <a:r>
              <a:rPr lang="cy-GB" sz="2000" smtClean="0"/>
              <a:t>fabwysiadu systemau clir ar gyfer gweithio gydag asiantaethau allanol i gefnogi dysgwyr difreintiedig, er enghraifft dull y ‘Tîm o amgylch y teulu’;</a:t>
            </a:r>
          </a:p>
          <a:p>
            <a:r>
              <a:rPr lang="cy-GB" sz="2000" smtClean="0"/>
              <a:t>gweithio gydag asiantaethau eraill i gynnwys teuluoedd difreintiedig yn fwy ym mywyd yr ysgol; </a:t>
            </a:r>
          </a:p>
          <a:p>
            <a:r>
              <a:rPr lang="cy-GB" sz="2000" smtClean="0"/>
              <a:t>gweithio’n agosach gydag ysgolion partner i ddatblygu dull cyffredin o fynd i’r afael â thlodi a chefnogi disgyblion wrth bontio o’r ysgol gynradd i’r ysgol uwchradd;</a:t>
            </a:r>
          </a:p>
        </p:txBody>
      </p:sp>
      <p:sp>
        <p:nvSpPr>
          <p:cNvPr id="4" name="Rectangle 3"/>
          <p:cNvSpPr txBox="1">
            <a:spLocks noChangeArrowheads="1"/>
          </p:cNvSpPr>
          <p:nvPr/>
        </p:nvSpPr>
        <p:spPr bwMode="auto">
          <a:xfrm>
            <a:off x="4427538" y="1341438"/>
            <a:ext cx="4538662" cy="5164137"/>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b="1" kern="0" dirty="0" smtClean="0">
                <a:solidFill>
                  <a:srgbClr val="C00000"/>
                </a:solidFill>
              </a:rPr>
              <a:t>In order to continue improving the performance of disadvantaged learners,</a:t>
            </a:r>
            <a:r>
              <a:rPr lang="en-GB" sz="2000" kern="0" dirty="0" smtClean="0">
                <a:solidFill>
                  <a:srgbClr val="C00000"/>
                </a:solidFill>
              </a:rPr>
              <a:t> </a:t>
            </a:r>
            <a:r>
              <a:rPr lang="en-GB" sz="2000" b="1" kern="0" dirty="0" smtClean="0">
                <a:solidFill>
                  <a:srgbClr val="C00000"/>
                </a:solidFill>
              </a:rPr>
              <a:t>schools should:</a:t>
            </a:r>
            <a:endParaRPr lang="en-GB" sz="2000" kern="0" dirty="0" smtClean="0">
              <a:solidFill>
                <a:srgbClr val="C00000"/>
              </a:solidFill>
            </a:endParaRPr>
          </a:p>
          <a:p>
            <a:pPr>
              <a:defRPr/>
            </a:pPr>
            <a:r>
              <a:rPr lang="en-GB" sz="2000" kern="0" dirty="0" smtClean="0">
                <a:solidFill>
                  <a:srgbClr val="C00000"/>
                </a:solidFill>
              </a:rPr>
              <a:t>adopt clear systems for working with outside agencies to support disadvantaged learners, for example the ‘Team around the family’ approach;</a:t>
            </a:r>
          </a:p>
          <a:p>
            <a:pPr>
              <a:defRPr/>
            </a:pPr>
            <a:r>
              <a:rPr lang="en-GB" sz="2000" kern="0" dirty="0" smtClean="0">
                <a:solidFill>
                  <a:srgbClr val="C00000"/>
                </a:solidFill>
              </a:rPr>
              <a:t>work with other agencies to engage disadvantaged families more in school life; </a:t>
            </a:r>
          </a:p>
          <a:p>
            <a:pPr>
              <a:defRPr/>
            </a:pPr>
            <a:r>
              <a:rPr lang="en-GB" sz="2000" kern="0" dirty="0" smtClean="0">
                <a:solidFill>
                  <a:srgbClr val="C00000"/>
                </a:solidFill>
              </a:rPr>
              <a:t> work more closely with partner schools to develop a common approach to tackling poverty and to support pupils’ transition from primary to secondary school;</a:t>
            </a:r>
          </a:p>
          <a:p>
            <a:pPr>
              <a:defRPr/>
            </a:pPr>
            <a:endParaRPr lang="en-GB" sz="2000" kern="0" dirty="0" smtClean="0"/>
          </a:p>
          <a:p>
            <a:pPr marL="0" indent="0">
              <a:buFontTx/>
              <a:buNone/>
              <a:defRPr/>
            </a:pPr>
            <a:endParaRPr lang="en-GB" sz="2000" kern="0" dirty="0" smtClean="0">
              <a:solidFill>
                <a:srgbClr val="D60134"/>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1588" y="188913"/>
            <a:ext cx="7772400" cy="719137"/>
          </a:xfrm>
        </p:spPr>
        <p:txBody>
          <a:bodyPr/>
          <a:lstStyle/>
          <a:p>
            <a:pPr eaLnBrk="1" hangingPunct="1"/>
            <a:r>
              <a:rPr lang="en-GB" sz="3200" smtClean="0"/>
              <a:t/>
            </a:r>
            <a:br>
              <a:rPr lang="en-GB" sz="3200" smtClean="0"/>
            </a:br>
            <a:r>
              <a:rPr lang="cy-GB" sz="3200" smtClean="0">
                <a:solidFill>
                  <a:srgbClr val="015284"/>
                </a:solidFill>
              </a:rPr>
              <a:t>Argymhellion</a:t>
            </a:r>
            <a:r>
              <a:rPr lang="en-GB" sz="3200" smtClean="0">
                <a:solidFill>
                  <a:srgbClr val="015284"/>
                </a:solidFill>
              </a:rPr>
              <a:t/>
            </a:r>
            <a:br>
              <a:rPr lang="en-GB" sz="3200" smtClean="0">
                <a:solidFill>
                  <a:srgbClr val="015284"/>
                </a:solidFill>
              </a:rPr>
            </a:br>
            <a:r>
              <a:rPr lang="en-GB" sz="3200" smtClean="0"/>
              <a:t>Recommendations</a:t>
            </a:r>
            <a:endParaRPr lang="en-US" sz="3200" smtClean="0">
              <a:solidFill>
                <a:srgbClr val="015284"/>
              </a:solidFill>
            </a:endParaRPr>
          </a:p>
        </p:txBody>
      </p:sp>
      <p:sp>
        <p:nvSpPr>
          <p:cNvPr id="29698" name="Rectangle 3"/>
          <p:cNvSpPr>
            <a:spLocks noGrp="1" noChangeArrowheads="1"/>
          </p:cNvSpPr>
          <p:nvPr>
            <p:ph type="body" sz="half" idx="1"/>
          </p:nvPr>
        </p:nvSpPr>
        <p:spPr>
          <a:xfrm>
            <a:off x="250825" y="1412875"/>
            <a:ext cx="4321175" cy="4940300"/>
          </a:xfrm>
        </p:spPr>
        <p:txBody>
          <a:bodyPr/>
          <a:lstStyle/>
          <a:p>
            <a:r>
              <a:rPr lang="cy-GB" sz="2000" dirty="0" smtClean="0"/>
              <a:t>dewis uwch aelod staff i gydlynu gwaith gyda gwasanaethau ac asiantaethau allanol; </a:t>
            </a:r>
          </a:p>
          <a:p>
            <a:r>
              <a:rPr lang="cy-GB" sz="2000" dirty="0" smtClean="0"/>
              <a:t>gwneud yn </a:t>
            </a:r>
            <a:r>
              <a:rPr lang="cy-GB" sz="2000" dirty="0" err="1" smtClean="0"/>
              <a:t>siwr</a:t>
            </a:r>
            <a:r>
              <a:rPr lang="cy-GB" sz="2000" dirty="0" smtClean="0"/>
              <a:t> bod staff yn gwybod sut i gynyddu cyflawniad dysgwyr difreintiedig;</a:t>
            </a:r>
          </a:p>
          <a:p>
            <a:r>
              <a:rPr lang="cy-GB" sz="2000" dirty="0" smtClean="0"/>
              <a:t>defnyddio systemau i olrhain cynnydd disgyblion er mwyn arfarnu mentrau sy’n ceisio gwella lles a safonau; a </a:t>
            </a:r>
          </a:p>
          <a:p>
            <a:r>
              <a:rPr lang="cy-GB" sz="2000" dirty="0" smtClean="0"/>
              <a:t>defnyddio’r Grant Amddifadedd Disgyblion i dargedu anghenion disgyblion difreintiedig yn benodol, waeth beth yw eu gallu.</a:t>
            </a:r>
          </a:p>
          <a:p>
            <a:endParaRPr lang="cy-GB" sz="2000" dirty="0" smtClean="0"/>
          </a:p>
          <a:p>
            <a:pPr>
              <a:buFontTx/>
              <a:buNone/>
            </a:pPr>
            <a:endParaRPr lang="cy-GB" sz="2000" dirty="0" smtClean="0"/>
          </a:p>
        </p:txBody>
      </p:sp>
      <p:sp>
        <p:nvSpPr>
          <p:cNvPr id="4" name="Rectangle 3"/>
          <p:cNvSpPr txBox="1">
            <a:spLocks noChangeArrowheads="1"/>
          </p:cNvSpPr>
          <p:nvPr/>
        </p:nvSpPr>
        <p:spPr bwMode="auto">
          <a:xfrm>
            <a:off x="4644008" y="1420813"/>
            <a:ext cx="4322192" cy="5084762"/>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kern="0" dirty="0" smtClean="0">
                <a:solidFill>
                  <a:srgbClr val="C00000"/>
                </a:solidFill>
              </a:rPr>
              <a:t>identify a senior member of staff to co‑ordinate work with external services and agencies; </a:t>
            </a:r>
          </a:p>
          <a:p>
            <a:pPr>
              <a:defRPr/>
            </a:pPr>
            <a:r>
              <a:rPr lang="en-GB" sz="2000" kern="0" dirty="0" smtClean="0">
                <a:solidFill>
                  <a:srgbClr val="C00000"/>
                </a:solidFill>
              </a:rPr>
              <a:t>make sure that staff know how to raise the achievement of disadvantaged learners;</a:t>
            </a:r>
          </a:p>
          <a:p>
            <a:pPr>
              <a:defRPr/>
            </a:pPr>
            <a:r>
              <a:rPr lang="en-GB" sz="2000" kern="0" dirty="0" smtClean="0">
                <a:solidFill>
                  <a:srgbClr val="C00000"/>
                </a:solidFill>
              </a:rPr>
              <a:t>use systems to track pupils’ progress in order to evaluate initiatives that seek to improve wellbeing and standards; and </a:t>
            </a:r>
          </a:p>
          <a:p>
            <a:pPr>
              <a:defRPr/>
            </a:pPr>
            <a:r>
              <a:rPr lang="en-GB" sz="2000" kern="0" dirty="0" smtClean="0">
                <a:solidFill>
                  <a:srgbClr val="C00000"/>
                </a:solidFill>
              </a:rPr>
              <a:t>use the Pupil Deprivation Grant to target the needs of disadvantaged pupils specifically, whatever their ability.</a:t>
            </a:r>
          </a:p>
          <a:p>
            <a:pPr>
              <a:defRPr/>
            </a:pPr>
            <a:endParaRPr lang="en-GB" sz="2000" kern="0" dirty="0" smtClean="0"/>
          </a:p>
          <a:p>
            <a:pPr marL="0" indent="0">
              <a:buFontTx/>
              <a:buNone/>
              <a:defRPr/>
            </a:pPr>
            <a:endParaRPr lang="en-GB" sz="2000" kern="0" dirty="0" smtClean="0">
              <a:solidFill>
                <a:srgbClr val="D60134"/>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1588" y="188913"/>
            <a:ext cx="7772400" cy="719137"/>
          </a:xfrm>
        </p:spPr>
        <p:txBody>
          <a:bodyPr/>
          <a:lstStyle/>
          <a:p>
            <a:pPr eaLnBrk="1" hangingPunct="1"/>
            <a:r>
              <a:rPr lang="en-GB" sz="3200" smtClean="0"/>
              <a:t/>
            </a:r>
            <a:br>
              <a:rPr lang="en-GB" sz="3200" smtClean="0"/>
            </a:br>
            <a:r>
              <a:rPr lang="cy-GB" sz="3200" smtClean="0">
                <a:solidFill>
                  <a:srgbClr val="015284"/>
                </a:solidFill>
              </a:rPr>
              <a:t>Argymhellion</a:t>
            </a:r>
            <a:r>
              <a:rPr lang="en-GB" sz="3200" smtClean="0">
                <a:solidFill>
                  <a:srgbClr val="015284"/>
                </a:solidFill>
              </a:rPr>
              <a:t/>
            </a:r>
            <a:br>
              <a:rPr lang="en-GB" sz="3200" smtClean="0">
                <a:solidFill>
                  <a:srgbClr val="015284"/>
                </a:solidFill>
              </a:rPr>
            </a:br>
            <a:r>
              <a:rPr lang="en-GB" sz="3200" smtClean="0"/>
              <a:t>Recommendations</a:t>
            </a:r>
            <a:endParaRPr lang="en-US" sz="3200" smtClean="0">
              <a:solidFill>
                <a:srgbClr val="015284"/>
              </a:solidFill>
            </a:endParaRPr>
          </a:p>
        </p:txBody>
      </p:sp>
      <p:sp>
        <p:nvSpPr>
          <p:cNvPr id="30722" name="Rectangle 3"/>
          <p:cNvSpPr>
            <a:spLocks noGrp="1" noChangeArrowheads="1"/>
          </p:cNvSpPr>
          <p:nvPr>
            <p:ph type="body" sz="half" idx="1"/>
          </p:nvPr>
        </p:nvSpPr>
        <p:spPr>
          <a:xfrm>
            <a:off x="250825" y="1412875"/>
            <a:ext cx="4392613" cy="4940300"/>
          </a:xfrm>
        </p:spPr>
        <p:txBody>
          <a:bodyPr/>
          <a:lstStyle/>
          <a:p>
            <a:r>
              <a:rPr lang="cy-GB" sz="2000" b="1" smtClean="0"/>
              <a:t>Dylai awdurdodau lleol a chonsortia:</a:t>
            </a:r>
            <a:endParaRPr lang="cy-GB" sz="2000" smtClean="0"/>
          </a:p>
          <a:p>
            <a:r>
              <a:rPr lang="cy-GB" sz="2000" smtClean="0"/>
              <a:t>weithio gyda gwasanaethau ac asiantaethau perthnasol i fapio anghenion penodol disgyblion difreintiedig a’u teuluoedd a rhannu’r wybodaeth hon gydag ysgolion ac asiantaethau eraill yn ôl protocol y cytunwyd arno; </a:t>
            </a:r>
          </a:p>
          <a:p>
            <a:r>
              <a:rPr lang="cy-GB" sz="2000" smtClean="0"/>
              <a:t>mabwysiadu dull ataliol o fynd i’r afael â thlodi a defnyddio dulliau’r ‘Tîm o amgylch y teulu’ wrth gydlynu gwasanaethau ar gyfer teuluoedd difreintiedig;  </a:t>
            </a:r>
          </a:p>
          <a:p>
            <a:endParaRPr lang="cy-GB" sz="2000" smtClean="0"/>
          </a:p>
          <a:p>
            <a:pPr>
              <a:buFontTx/>
              <a:buNone/>
            </a:pPr>
            <a:endParaRPr lang="cy-GB" sz="2000" smtClean="0"/>
          </a:p>
        </p:txBody>
      </p:sp>
      <p:sp>
        <p:nvSpPr>
          <p:cNvPr id="4" name="Rectangle 3"/>
          <p:cNvSpPr txBox="1">
            <a:spLocks noChangeArrowheads="1"/>
          </p:cNvSpPr>
          <p:nvPr/>
        </p:nvSpPr>
        <p:spPr bwMode="auto">
          <a:xfrm>
            <a:off x="4500563" y="1406525"/>
            <a:ext cx="4321175" cy="5084763"/>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b="1" kern="0" dirty="0" smtClean="0">
                <a:solidFill>
                  <a:srgbClr val="FF0000"/>
                </a:solidFill>
              </a:rPr>
              <a:t>Local authorities and consortia should:</a:t>
            </a:r>
            <a:endParaRPr lang="en-GB" sz="2000" kern="0" dirty="0" smtClean="0">
              <a:solidFill>
                <a:srgbClr val="FF0000"/>
              </a:solidFill>
            </a:endParaRPr>
          </a:p>
          <a:p>
            <a:pPr>
              <a:defRPr/>
            </a:pPr>
            <a:r>
              <a:rPr lang="en-GB" sz="2000" kern="0" dirty="0" smtClean="0">
                <a:solidFill>
                  <a:srgbClr val="FF0000"/>
                </a:solidFill>
              </a:rPr>
              <a:t>work with relevant services and agencies to map the specific needs of disadvantaged pupils and their families and share this information with schools and other agencies on the basis of an agreed protocol; </a:t>
            </a:r>
          </a:p>
          <a:p>
            <a:pPr>
              <a:defRPr/>
            </a:pPr>
            <a:r>
              <a:rPr lang="en-GB" sz="2000" kern="0" dirty="0" smtClean="0">
                <a:solidFill>
                  <a:srgbClr val="FF0000"/>
                </a:solidFill>
              </a:rPr>
              <a:t>take a preventative approach to tackling poverty and use ‘Team around the family’ approaches in co-ordinating services for disadvantaged families;  </a:t>
            </a:r>
          </a:p>
          <a:p>
            <a:pPr marL="0" indent="0">
              <a:buFontTx/>
              <a:buNone/>
              <a:defRPr/>
            </a:pPr>
            <a:endParaRPr lang="en-GB" sz="2000" kern="0" dirty="0" smtClean="0">
              <a:solidFill>
                <a:srgbClr val="D60134"/>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1588" y="188913"/>
            <a:ext cx="7772400" cy="719137"/>
          </a:xfrm>
        </p:spPr>
        <p:txBody>
          <a:bodyPr/>
          <a:lstStyle/>
          <a:p>
            <a:pPr eaLnBrk="1" hangingPunct="1"/>
            <a:r>
              <a:rPr lang="en-GB" sz="3200" smtClean="0">
                <a:solidFill>
                  <a:srgbClr val="015284"/>
                </a:solidFill>
              </a:rPr>
              <a:t/>
            </a:r>
            <a:br>
              <a:rPr lang="en-GB" sz="3200" smtClean="0">
                <a:solidFill>
                  <a:srgbClr val="015284"/>
                </a:solidFill>
              </a:rPr>
            </a:br>
            <a:r>
              <a:rPr lang="cy-GB" sz="3200" smtClean="0">
                <a:solidFill>
                  <a:srgbClr val="015284"/>
                </a:solidFill>
              </a:rPr>
              <a:t>Argymhellion</a:t>
            </a:r>
            <a:r>
              <a:rPr lang="en-GB" sz="3200" smtClean="0">
                <a:solidFill>
                  <a:srgbClr val="015284"/>
                </a:solidFill>
              </a:rPr>
              <a:t/>
            </a:r>
            <a:br>
              <a:rPr lang="en-GB" sz="3200" smtClean="0">
                <a:solidFill>
                  <a:srgbClr val="015284"/>
                </a:solidFill>
              </a:rPr>
            </a:br>
            <a:r>
              <a:rPr lang="en-GB" sz="3200" smtClean="0"/>
              <a:t>Recommendations</a:t>
            </a:r>
            <a:br>
              <a:rPr lang="en-GB" sz="3200" smtClean="0"/>
            </a:br>
            <a:endParaRPr lang="en-US" sz="3200" smtClean="0">
              <a:solidFill>
                <a:srgbClr val="015284"/>
              </a:solidFill>
            </a:endParaRPr>
          </a:p>
        </p:txBody>
      </p:sp>
      <p:sp>
        <p:nvSpPr>
          <p:cNvPr id="31746" name="Rectangle 3"/>
          <p:cNvSpPr>
            <a:spLocks noGrp="1" noChangeArrowheads="1"/>
          </p:cNvSpPr>
          <p:nvPr>
            <p:ph type="body" sz="half" idx="1"/>
          </p:nvPr>
        </p:nvSpPr>
        <p:spPr>
          <a:xfrm>
            <a:off x="250825" y="1412875"/>
            <a:ext cx="4392613" cy="4940300"/>
          </a:xfrm>
        </p:spPr>
        <p:txBody>
          <a:bodyPr/>
          <a:lstStyle/>
          <a:p>
            <a:r>
              <a:rPr lang="cy-GB" sz="2000" smtClean="0"/>
              <a:t>sicrhau bod cynlluniau strategol ar gyfer mynd i’r afael â thlodi wedi’u halinio i gynnwys gwasanaethau mewnol a phartneriaid allanol a bod ganddynt amcanion penodol a mesuradwy; </a:t>
            </a:r>
          </a:p>
          <a:p>
            <a:r>
              <a:rPr lang="cy-GB" sz="2000" smtClean="0"/>
              <a:t>darparu hyfforddiant a chymorth i ddatblygu medrau arweinwyr ysgol i reoli gwaith mewn partneriaeth er mwyn mynd i’r afael â thlodi; a</a:t>
            </a:r>
          </a:p>
          <a:p>
            <a:r>
              <a:rPr lang="cy-GB" sz="2000" smtClean="0"/>
              <a:t>darparu neu frocera cyngor gwell i ysgolion ar ffyrdd ymarferol o fynd i’r afael ag effaith tlodi. </a:t>
            </a:r>
          </a:p>
          <a:p>
            <a:endParaRPr lang="cy-GB" sz="2000" smtClean="0"/>
          </a:p>
          <a:p>
            <a:pPr>
              <a:buFontTx/>
              <a:buNone/>
            </a:pPr>
            <a:endParaRPr lang="cy-GB" sz="2000" smtClean="0"/>
          </a:p>
        </p:txBody>
      </p:sp>
      <p:sp>
        <p:nvSpPr>
          <p:cNvPr id="5" name="Rectangle 3"/>
          <p:cNvSpPr txBox="1">
            <a:spLocks noChangeArrowheads="1"/>
          </p:cNvSpPr>
          <p:nvPr/>
        </p:nvSpPr>
        <p:spPr bwMode="auto">
          <a:xfrm>
            <a:off x="4284663" y="1420813"/>
            <a:ext cx="4681537" cy="5084762"/>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kern="0" dirty="0" smtClean="0">
                <a:solidFill>
                  <a:srgbClr val="C00000"/>
                </a:solidFill>
              </a:rPr>
              <a:t>make sure that strategic plans to tackle poverty are aligned to include internal services and external partners and have specific and measurable objectives; </a:t>
            </a:r>
          </a:p>
          <a:p>
            <a:pPr>
              <a:defRPr/>
            </a:pPr>
            <a:r>
              <a:rPr lang="en-GB" sz="2000" kern="0" dirty="0" smtClean="0">
                <a:solidFill>
                  <a:srgbClr val="C00000"/>
                </a:solidFill>
              </a:rPr>
              <a:t>provide training and support to develop the skills of school leaders to manage partnership working to tackle poverty; and</a:t>
            </a:r>
          </a:p>
          <a:p>
            <a:pPr>
              <a:defRPr/>
            </a:pPr>
            <a:r>
              <a:rPr lang="en-GB" sz="2000" kern="0" dirty="0" smtClean="0">
                <a:solidFill>
                  <a:srgbClr val="C00000"/>
                </a:solidFill>
              </a:rPr>
              <a:t>provide or broker better advice to schools on practical ways to tackle the impact of poverty. </a:t>
            </a:r>
          </a:p>
          <a:p>
            <a:pPr marL="0" indent="0">
              <a:buFontTx/>
              <a:buNone/>
              <a:defRPr/>
            </a:pPr>
            <a:endParaRPr lang="en-GB" sz="2000" kern="0" dirty="0" smtClean="0">
              <a:solidFill>
                <a:srgbClr val="D60134"/>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684213" y="115888"/>
            <a:ext cx="7339012" cy="865187"/>
          </a:xfrm>
        </p:spPr>
        <p:txBody>
          <a:bodyPr/>
          <a:lstStyle/>
          <a:p>
            <a:r>
              <a:rPr lang="en-GB" sz="4000" smtClean="0"/>
              <a:t/>
            </a:r>
            <a:br>
              <a:rPr lang="en-GB" sz="4000" smtClean="0"/>
            </a:br>
            <a:r>
              <a:rPr lang="cy-GB" sz="4000" smtClean="0">
                <a:solidFill>
                  <a:srgbClr val="015284"/>
                </a:solidFill>
              </a:rPr>
              <a:t>Arfer orau</a:t>
            </a:r>
            <a:r>
              <a:rPr lang="en-GB" sz="4000" smtClean="0">
                <a:solidFill>
                  <a:srgbClr val="015284"/>
                </a:solidFill>
              </a:rPr>
              <a:t/>
            </a:r>
            <a:br>
              <a:rPr lang="en-GB" sz="4000" smtClean="0">
                <a:solidFill>
                  <a:srgbClr val="015284"/>
                </a:solidFill>
              </a:rPr>
            </a:br>
            <a:r>
              <a:rPr lang="en-GB" sz="4000" smtClean="0"/>
              <a:t>Best practice</a:t>
            </a:r>
            <a:endParaRPr lang="en-GB" sz="4000" smtClean="0">
              <a:solidFill>
                <a:srgbClr val="015284"/>
              </a:solidFill>
            </a:endParaRPr>
          </a:p>
        </p:txBody>
      </p:sp>
      <p:sp>
        <p:nvSpPr>
          <p:cNvPr id="32770" name="Content Placeholder 2"/>
          <p:cNvSpPr>
            <a:spLocks noGrp="1"/>
          </p:cNvSpPr>
          <p:nvPr>
            <p:ph sz="half" idx="1"/>
          </p:nvPr>
        </p:nvSpPr>
        <p:spPr>
          <a:xfrm>
            <a:off x="107950" y="1341438"/>
            <a:ext cx="4457700" cy="5516562"/>
          </a:xfrm>
        </p:spPr>
        <p:txBody>
          <a:bodyPr/>
          <a:lstStyle/>
          <a:p>
            <a:pPr marL="0" indent="0">
              <a:buFontTx/>
              <a:buNone/>
            </a:pPr>
            <a:r>
              <a:rPr lang="cy-GB" sz="1600" smtClean="0"/>
              <a:t>Mae Ysgol Gynradd Alexandra yn Wrecsam wedi gwella presenoldeb a lles drwy ariannu rheolwr lles gan ddefnyddio’r Grant Amddifadedd Disgyblion.  Mae’r rheolwr yn cydweithio â gwasanaethau arbenigol a rhieni.  Caiff y rôl ei harfarnu drwy brosesau rheoli perfformiad wedi’u seilio ar welliannau o ran presenoldeb, perfformiad ac agweddau. Mae’r effaith yn cynnwys:</a:t>
            </a:r>
          </a:p>
          <a:p>
            <a:pPr marL="0" indent="0"/>
            <a:r>
              <a:rPr lang="cy-GB" sz="1600" smtClean="0"/>
              <a:t>gwelliannu i bawb yn y dangosydd pwnc craidd a lleihau’r bwlch rhwng perfformiad dysgwyr difreintiedig a dysgwyr eraill;</a:t>
            </a:r>
          </a:p>
          <a:p>
            <a:pPr marL="0" indent="0"/>
            <a:r>
              <a:rPr lang="cy-GB" sz="1600" smtClean="0"/>
              <a:t>gwelliant flwyddyn ar ôl blwyddyn o ran presenoldeb a dim gwaharddiadau;</a:t>
            </a:r>
          </a:p>
          <a:p>
            <a:pPr marL="0" indent="0"/>
            <a:r>
              <a:rPr lang="cy-GB" sz="1600" smtClean="0"/>
              <a:t>addysgu a dysgu mwy effeithiol a mwy o amser i’r pennaeth ganolbwyntio ar wella’r ysgol;</a:t>
            </a:r>
          </a:p>
          <a:p>
            <a:pPr marL="0" indent="0"/>
            <a:r>
              <a:rPr lang="cy-GB" sz="1600" smtClean="0"/>
              <a:t>gostyngiad yn absenoldeb athrawon oherwydd straen; a</a:t>
            </a:r>
          </a:p>
          <a:p>
            <a:pPr marL="0" indent="0"/>
            <a:r>
              <a:rPr lang="cy-GB" sz="1600" smtClean="0"/>
              <a:t>pherthynas well â disgyblion a rhieni.</a:t>
            </a:r>
          </a:p>
          <a:p>
            <a:pPr marL="0" indent="0">
              <a:buFontTx/>
              <a:buNone/>
            </a:pPr>
            <a:endParaRPr lang="cy-GB" sz="1600" smtClean="0"/>
          </a:p>
        </p:txBody>
      </p:sp>
      <p:sp>
        <p:nvSpPr>
          <p:cNvPr id="15364" name="Content Placeholder 3"/>
          <p:cNvSpPr>
            <a:spLocks noGrp="1"/>
          </p:cNvSpPr>
          <p:nvPr>
            <p:ph sz="half" idx="2"/>
          </p:nvPr>
        </p:nvSpPr>
        <p:spPr>
          <a:xfrm>
            <a:off x="4500563" y="1484313"/>
            <a:ext cx="4535487" cy="5373687"/>
          </a:xfrm>
        </p:spPr>
        <p:txBody>
          <a:bodyPr/>
          <a:lstStyle/>
          <a:p>
            <a:pPr marL="0" indent="0">
              <a:buFontTx/>
              <a:buNone/>
              <a:defRPr/>
            </a:pPr>
            <a:r>
              <a:rPr lang="en-GB" sz="1600" dirty="0">
                <a:solidFill>
                  <a:srgbClr val="FF0000"/>
                </a:solidFill>
              </a:rPr>
              <a:t>Alexandra Primary School in Wrexham has improved attendance and wellbeing by funding a wellbeing manager using the PDG.  The manager liaises with specialist services and with parents.  The role is evaluated through performance management processes based on improvements in attendance, performance and attitudes. The impact includes:</a:t>
            </a:r>
          </a:p>
          <a:p>
            <a:pPr>
              <a:defRPr/>
            </a:pPr>
            <a:r>
              <a:rPr lang="en-GB" sz="1600" dirty="0">
                <a:solidFill>
                  <a:srgbClr val="FF0000"/>
                </a:solidFill>
              </a:rPr>
              <a:t>improvement in core subject indicator for all and narrowing of gap in performance between disadvantaged and other learners;</a:t>
            </a:r>
          </a:p>
          <a:p>
            <a:pPr>
              <a:defRPr/>
            </a:pPr>
            <a:r>
              <a:rPr lang="en-GB" sz="1600" dirty="0">
                <a:solidFill>
                  <a:srgbClr val="FF0000"/>
                </a:solidFill>
              </a:rPr>
              <a:t>year-on-year improvement in attendance and no exclusions;</a:t>
            </a:r>
          </a:p>
          <a:p>
            <a:pPr>
              <a:defRPr/>
            </a:pPr>
            <a:r>
              <a:rPr lang="en-GB" sz="1600" dirty="0">
                <a:solidFill>
                  <a:srgbClr val="FF0000"/>
                </a:solidFill>
              </a:rPr>
              <a:t>more effective teaching and learning and more time for </a:t>
            </a:r>
            <a:r>
              <a:rPr lang="en-GB" sz="1600" dirty="0" err="1">
                <a:solidFill>
                  <a:srgbClr val="FF0000"/>
                </a:solidFill>
              </a:rPr>
              <a:t>headteacher</a:t>
            </a:r>
            <a:r>
              <a:rPr lang="en-GB" sz="1600" dirty="0">
                <a:solidFill>
                  <a:srgbClr val="FF0000"/>
                </a:solidFill>
              </a:rPr>
              <a:t> to focus on school improvement;</a:t>
            </a:r>
          </a:p>
          <a:p>
            <a:pPr>
              <a:defRPr/>
            </a:pPr>
            <a:r>
              <a:rPr lang="en-GB" sz="1600" dirty="0">
                <a:solidFill>
                  <a:srgbClr val="FF0000"/>
                </a:solidFill>
              </a:rPr>
              <a:t>a reduction in teachers’ sickness absence due to stress; and</a:t>
            </a:r>
          </a:p>
          <a:p>
            <a:pPr>
              <a:defRPr/>
            </a:pPr>
            <a:r>
              <a:rPr lang="en-GB" sz="1600" dirty="0">
                <a:solidFill>
                  <a:srgbClr val="FF0000"/>
                </a:solidFill>
              </a:rPr>
              <a:t>improved relationships with pupils and parents.</a:t>
            </a:r>
          </a:p>
          <a:p>
            <a:pPr marL="0" indent="0">
              <a:buFontTx/>
              <a:buNone/>
              <a:defRPr/>
            </a:pPr>
            <a:endParaRPr lang="en-GB" sz="16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179512" y="144463"/>
            <a:ext cx="7051551" cy="1196975"/>
          </a:xfrm>
        </p:spPr>
        <p:txBody>
          <a:bodyPr/>
          <a:lstStyle/>
          <a:p>
            <a:pPr algn="l"/>
            <a:r>
              <a:rPr lang="cy-GB" sz="4000" dirty="0" smtClean="0">
                <a:solidFill>
                  <a:srgbClr val="015284"/>
                </a:solidFill>
              </a:rPr>
              <a:t>10</a:t>
            </a:r>
            <a:r>
              <a:rPr lang="cy-GB" sz="4000" dirty="0" smtClean="0"/>
              <a:t> </a:t>
            </a:r>
            <a:r>
              <a:rPr lang="cy-GB" sz="4000" dirty="0" smtClean="0">
                <a:solidFill>
                  <a:srgbClr val="015284"/>
                </a:solidFill>
              </a:rPr>
              <a:t>cwestiwn i ddarparwyr</a:t>
            </a:r>
            <a:r>
              <a:rPr lang="en-GB" sz="4000" dirty="0" smtClean="0">
                <a:solidFill>
                  <a:srgbClr val="015284"/>
                </a:solidFill>
              </a:rPr>
              <a:t/>
            </a:r>
            <a:br>
              <a:rPr lang="en-GB" sz="4000" dirty="0" smtClean="0">
                <a:solidFill>
                  <a:srgbClr val="015284"/>
                </a:solidFill>
              </a:rPr>
            </a:br>
            <a:r>
              <a:rPr lang="en-GB" sz="4000" dirty="0" smtClean="0"/>
              <a:t>10 questions for providers</a:t>
            </a:r>
            <a:endParaRPr lang="en-GB" sz="4000" dirty="0" smtClean="0">
              <a:solidFill>
                <a:srgbClr val="015284"/>
              </a:solidFill>
            </a:endParaRPr>
          </a:p>
        </p:txBody>
      </p:sp>
      <p:sp>
        <p:nvSpPr>
          <p:cNvPr id="33794" name="Content Placeholder 2"/>
          <p:cNvSpPr>
            <a:spLocks noGrp="1"/>
          </p:cNvSpPr>
          <p:nvPr>
            <p:ph sz="half" idx="1"/>
          </p:nvPr>
        </p:nvSpPr>
        <p:spPr>
          <a:xfrm>
            <a:off x="107950" y="1484313"/>
            <a:ext cx="4457700" cy="5373687"/>
          </a:xfrm>
        </p:spPr>
        <p:txBody>
          <a:bodyPr/>
          <a:lstStyle/>
          <a:p>
            <a:pPr>
              <a:buFontTx/>
              <a:buNone/>
            </a:pPr>
            <a:r>
              <a:rPr lang="cy-GB" sz="1800" b="1" dirty="0" smtClean="0"/>
              <a:t>Ysgolion:</a:t>
            </a:r>
          </a:p>
          <a:p>
            <a:r>
              <a:rPr lang="cy-GB" sz="1800" dirty="0" smtClean="0"/>
              <a:t>A yw mynd i’r afael â difreintedd yn flaenoriaeth uchel yn ein cynllun gwella?</a:t>
            </a:r>
          </a:p>
          <a:p>
            <a:r>
              <a:rPr lang="cy-GB" sz="1800" dirty="0" smtClean="0"/>
              <a:t>Pa mor dda ydym </a:t>
            </a:r>
            <a:r>
              <a:rPr lang="cy-GB" sz="1800" dirty="0" err="1" smtClean="0"/>
              <a:t>ni’n</a:t>
            </a:r>
            <a:r>
              <a:rPr lang="cy-GB" sz="1800" dirty="0" smtClean="0"/>
              <a:t> deall anghenion ein dysgwyr difreintiedig ac yn gwybod sut i wella’u cyflawniad?</a:t>
            </a:r>
          </a:p>
          <a:p>
            <a:r>
              <a:rPr lang="cy-GB" sz="1800" dirty="0" smtClean="0"/>
              <a:t>Pa mor dda ydym </a:t>
            </a:r>
            <a:r>
              <a:rPr lang="cy-GB" sz="1800" dirty="0" err="1" smtClean="0"/>
              <a:t>ni’n</a:t>
            </a:r>
            <a:r>
              <a:rPr lang="cy-GB" sz="1800" dirty="0" smtClean="0"/>
              <a:t> cydweithio ag asiantaethau a gwasanaethau allanol ac a yw’r dulliau wedi’u cydlynu’n dda?</a:t>
            </a:r>
          </a:p>
          <a:p>
            <a:r>
              <a:rPr lang="cy-GB" sz="1800" dirty="0" smtClean="0"/>
              <a:t>A ydym </a:t>
            </a:r>
            <a:r>
              <a:rPr lang="cy-GB" sz="1800" dirty="0" err="1" smtClean="0"/>
              <a:t>ni’n</a:t>
            </a:r>
            <a:r>
              <a:rPr lang="cy-GB" sz="1800" dirty="0" smtClean="0"/>
              <a:t> arfarnu effaith pob dull o fynd i’r afael â thlodi gan ddefnyddio targedau penodol a mesuradwy?</a:t>
            </a:r>
          </a:p>
          <a:p>
            <a:r>
              <a:rPr lang="cy-GB" sz="1800" dirty="0" smtClean="0"/>
              <a:t>Beth yn fwy allwn ni ei wneud i ymgysylltu â theuluoedd dysgwyr difreintiedig?</a:t>
            </a:r>
          </a:p>
          <a:p>
            <a:endParaRPr lang="cy-GB" sz="700" dirty="0" smtClean="0"/>
          </a:p>
        </p:txBody>
      </p:sp>
      <p:sp>
        <p:nvSpPr>
          <p:cNvPr id="16388" name="Content Placeholder 3"/>
          <p:cNvSpPr>
            <a:spLocks noGrp="1"/>
          </p:cNvSpPr>
          <p:nvPr>
            <p:ph sz="half" idx="2"/>
          </p:nvPr>
        </p:nvSpPr>
        <p:spPr>
          <a:xfrm>
            <a:off x="4718050" y="1557338"/>
            <a:ext cx="4318000" cy="5300662"/>
          </a:xfrm>
        </p:spPr>
        <p:txBody>
          <a:bodyPr/>
          <a:lstStyle/>
          <a:p>
            <a:pPr marL="0" indent="0">
              <a:buFontTx/>
              <a:buNone/>
              <a:defRPr/>
            </a:pPr>
            <a:r>
              <a:rPr lang="en-GB" sz="1800" b="1" dirty="0">
                <a:solidFill>
                  <a:srgbClr val="D60134"/>
                </a:solidFill>
              </a:rPr>
              <a:t>Schools:</a:t>
            </a:r>
          </a:p>
          <a:p>
            <a:pPr>
              <a:defRPr/>
            </a:pPr>
            <a:r>
              <a:rPr lang="en-GB" sz="1800" dirty="0">
                <a:solidFill>
                  <a:srgbClr val="D60134"/>
                </a:solidFill>
              </a:rPr>
              <a:t>Is addressing disadvantage  a high priority in our improvement plan?</a:t>
            </a:r>
          </a:p>
          <a:p>
            <a:pPr>
              <a:defRPr/>
            </a:pPr>
            <a:r>
              <a:rPr lang="en-GB" sz="1800" dirty="0">
                <a:solidFill>
                  <a:srgbClr val="D60134"/>
                </a:solidFill>
              </a:rPr>
              <a:t>How well do we understand the needs of our disadvantaged learners and know how to raise their </a:t>
            </a:r>
            <a:r>
              <a:rPr lang="en-GB" sz="1800" dirty="0" smtClean="0">
                <a:solidFill>
                  <a:srgbClr val="D60134"/>
                </a:solidFill>
              </a:rPr>
              <a:t>achievement</a:t>
            </a:r>
            <a:r>
              <a:rPr lang="en-GB" sz="1800" dirty="0">
                <a:solidFill>
                  <a:srgbClr val="D60134"/>
                </a:solidFill>
              </a:rPr>
              <a:t>?</a:t>
            </a:r>
          </a:p>
          <a:p>
            <a:pPr>
              <a:defRPr/>
            </a:pPr>
            <a:r>
              <a:rPr lang="en-GB" sz="1800" dirty="0">
                <a:solidFill>
                  <a:srgbClr val="D60134"/>
                </a:solidFill>
              </a:rPr>
              <a:t>How well do we liaise with outside agencies and services and are approaches well co-ordinated?</a:t>
            </a:r>
          </a:p>
          <a:p>
            <a:pPr>
              <a:defRPr/>
            </a:pPr>
            <a:r>
              <a:rPr lang="en-GB" sz="1800" dirty="0">
                <a:solidFill>
                  <a:srgbClr val="D60134"/>
                </a:solidFill>
              </a:rPr>
              <a:t>Do we evaluate the impact of all approaches to tackling poverty using specific and measurable targets?</a:t>
            </a:r>
          </a:p>
          <a:p>
            <a:pPr>
              <a:defRPr/>
            </a:pPr>
            <a:r>
              <a:rPr lang="en-GB" sz="1800" dirty="0">
                <a:solidFill>
                  <a:srgbClr val="D60134"/>
                </a:solidFill>
              </a:rPr>
              <a:t>What more can we do to engage with the families of disadvantaged learners</a:t>
            </a:r>
            <a:r>
              <a:rPr lang="en-GB" sz="1800" dirty="0" smtClean="0">
                <a:solidFill>
                  <a:srgbClr val="D60134"/>
                </a:solidFill>
              </a:rPr>
              <a:t>?</a:t>
            </a:r>
            <a:endParaRPr lang="en-GB" sz="1800" dirty="0">
              <a:solidFill>
                <a:srgbClr val="D60134"/>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0" y="188913"/>
            <a:ext cx="7772400" cy="863600"/>
          </a:xfrm>
        </p:spPr>
        <p:txBody>
          <a:bodyPr/>
          <a:lstStyle/>
          <a:p>
            <a:r>
              <a:rPr lang="cy-GB" sz="3600" smtClean="0">
                <a:solidFill>
                  <a:srgbClr val="015284"/>
                </a:solidFill>
              </a:rPr>
              <a:t>Cefndir</a:t>
            </a:r>
            <a:r>
              <a:rPr lang="en-GB" sz="3600" smtClean="0">
                <a:solidFill>
                  <a:srgbClr val="015284"/>
                </a:solidFill>
              </a:rPr>
              <a:t> </a:t>
            </a:r>
            <a:r>
              <a:rPr lang="en-GB" sz="3600" smtClean="0"/>
              <a:t>Background </a:t>
            </a:r>
            <a:endParaRPr lang="en-GB" sz="3600" b="1" smtClean="0">
              <a:solidFill>
                <a:srgbClr val="015284"/>
              </a:solidFill>
            </a:endParaRPr>
          </a:p>
        </p:txBody>
      </p:sp>
      <p:sp>
        <p:nvSpPr>
          <p:cNvPr id="16386" name="Content Placeholder 3"/>
          <p:cNvSpPr>
            <a:spLocks noGrp="1"/>
          </p:cNvSpPr>
          <p:nvPr>
            <p:ph sz="half" idx="2"/>
          </p:nvPr>
        </p:nvSpPr>
        <p:spPr>
          <a:xfrm>
            <a:off x="250825" y="1484313"/>
            <a:ext cx="4321175" cy="5113337"/>
          </a:xfrm>
        </p:spPr>
        <p:txBody>
          <a:bodyPr/>
          <a:lstStyle/>
          <a:p>
            <a:r>
              <a:rPr lang="cy-GB" sz="2000" smtClean="0"/>
              <a:t>Dyma’r trydydd adroddiad mewn cyfres ar beth y gellir ei wneud i wella deilliannau i ddysgwyr difreintiedig. Mae’r adroddiad diweddaraf hwn yn bwrw golwg fanylach ar y gwaith mewn partneriaeth rhwng ysgolion, awdurdodau lleol ac amrywiol asiantaethau a gwasanaethau i fynd i’r afael ag effaith tlodi ar gyflawniad addysgol.  Mae’r adroddiad yn cynnwys astudiaethau achos o arfer orau.  </a:t>
            </a:r>
          </a:p>
          <a:p>
            <a:endParaRPr lang="cy-GB" sz="2000" smtClean="0"/>
          </a:p>
          <a:p>
            <a:endParaRPr lang="cy-GB" sz="2000" smtClean="0"/>
          </a:p>
        </p:txBody>
      </p:sp>
      <p:sp>
        <p:nvSpPr>
          <p:cNvPr id="16387" name="Content Placeholder 3"/>
          <p:cNvSpPr>
            <a:spLocks noGrp="1"/>
          </p:cNvSpPr>
          <p:nvPr>
            <p:ph sz="half" idx="2"/>
          </p:nvPr>
        </p:nvSpPr>
        <p:spPr>
          <a:xfrm>
            <a:off x="4787900" y="1484313"/>
            <a:ext cx="4105275" cy="5257800"/>
          </a:xfrm>
        </p:spPr>
        <p:txBody>
          <a:bodyPr/>
          <a:lstStyle/>
          <a:p>
            <a:r>
              <a:rPr lang="en-GB" sz="2000" smtClean="0">
                <a:solidFill>
                  <a:srgbClr val="D60134"/>
                </a:solidFill>
              </a:rPr>
              <a:t>This is the third report in a series on what can be done to improve outcomes for disadvantaged learners. This latest report looks more closely at the partnership work between schools, local authorities and various agencies and services to tackle the impact of poverty on educational achievement.  The report includes case studies of best practice.  </a:t>
            </a:r>
          </a:p>
          <a:p>
            <a:endParaRPr lang="en-GB" sz="2000" smtClean="0">
              <a:solidFill>
                <a:srgbClr val="D60134"/>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179512" y="144463"/>
            <a:ext cx="7051551" cy="1196975"/>
          </a:xfrm>
        </p:spPr>
        <p:txBody>
          <a:bodyPr/>
          <a:lstStyle/>
          <a:p>
            <a:pPr algn="l"/>
            <a:r>
              <a:rPr lang="cy-GB" sz="4000" dirty="0" smtClean="0">
                <a:solidFill>
                  <a:srgbClr val="015284"/>
                </a:solidFill>
              </a:rPr>
              <a:t>10</a:t>
            </a:r>
            <a:r>
              <a:rPr lang="cy-GB" sz="4000" dirty="0" smtClean="0"/>
              <a:t> </a:t>
            </a:r>
            <a:r>
              <a:rPr lang="cy-GB" sz="4000" dirty="0" smtClean="0">
                <a:solidFill>
                  <a:srgbClr val="015284"/>
                </a:solidFill>
              </a:rPr>
              <a:t>cwestiwn i ddarparwyr</a:t>
            </a:r>
            <a:br>
              <a:rPr lang="cy-GB" sz="4000" dirty="0" smtClean="0">
                <a:solidFill>
                  <a:srgbClr val="015284"/>
                </a:solidFill>
              </a:rPr>
            </a:br>
            <a:r>
              <a:rPr lang="en-GB" sz="4000" dirty="0" smtClean="0"/>
              <a:t>10 questions for providers</a:t>
            </a:r>
            <a:endParaRPr lang="en-GB" sz="4000" dirty="0" smtClean="0">
              <a:solidFill>
                <a:srgbClr val="015284"/>
              </a:solidFill>
            </a:endParaRPr>
          </a:p>
        </p:txBody>
      </p:sp>
      <p:sp>
        <p:nvSpPr>
          <p:cNvPr id="34818" name="Content Placeholder 2"/>
          <p:cNvSpPr>
            <a:spLocks noGrp="1"/>
          </p:cNvSpPr>
          <p:nvPr>
            <p:ph sz="half" idx="1"/>
          </p:nvPr>
        </p:nvSpPr>
        <p:spPr>
          <a:xfrm>
            <a:off x="107950" y="1772816"/>
            <a:ext cx="4457700" cy="5085184"/>
          </a:xfrm>
        </p:spPr>
        <p:txBody>
          <a:bodyPr/>
          <a:lstStyle/>
          <a:p>
            <a:pPr marL="0" indent="0">
              <a:buFontTx/>
              <a:buNone/>
            </a:pPr>
            <a:r>
              <a:rPr lang="cy-GB" sz="1800" b="1" dirty="0" smtClean="0"/>
              <a:t>Awdurdodau lleol a chonsortia:</a:t>
            </a:r>
          </a:p>
          <a:p>
            <a:r>
              <a:rPr lang="cy-GB" sz="1800" dirty="0" smtClean="0"/>
              <a:t>A yw ein cynllunio wedi’i alinio’n dda – a oes gennym dargedau penodol a mesuradwy, wedi’u rhannu ar draws gwasanaethau, i wella deilliannau ar gyfer dysgwyr difreintiedig?</a:t>
            </a:r>
          </a:p>
          <a:p>
            <a:r>
              <a:rPr lang="cy-GB" sz="1800" dirty="0" smtClean="0"/>
              <a:t>Sut gallwn ni weithio mewn ffordd fwy ataliol?</a:t>
            </a:r>
          </a:p>
          <a:p>
            <a:r>
              <a:rPr lang="cy-GB" sz="1800" dirty="0" smtClean="0"/>
              <a:t>Sut gallwn ni gefnogi a herio ysgolion i weithio gydag asiantaethau allanol?</a:t>
            </a:r>
          </a:p>
          <a:p>
            <a:r>
              <a:rPr lang="cy-GB" sz="1800" dirty="0" smtClean="0"/>
              <a:t>Pa hyfforddiant gallwn ni ei ddarparu i arweinwyr ysgol er mwyn mynd i’r afael â materion tlodi a gweithio mewn partneriaeth?</a:t>
            </a:r>
          </a:p>
          <a:p>
            <a:pPr marL="0" indent="0">
              <a:buFontTx/>
              <a:buNone/>
            </a:pPr>
            <a:endParaRPr lang="cy-GB" sz="2000" dirty="0" smtClean="0"/>
          </a:p>
        </p:txBody>
      </p:sp>
      <p:sp>
        <p:nvSpPr>
          <p:cNvPr id="16388" name="Content Placeholder 3"/>
          <p:cNvSpPr>
            <a:spLocks noGrp="1"/>
          </p:cNvSpPr>
          <p:nvPr>
            <p:ph sz="half" idx="2"/>
          </p:nvPr>
        </p:nvSpPr>
        <p:spPr>
          <a:xfrm>
            <a:off x="4718050" y="1700808"/>
            <a:ext cx="4318000" cy="5157192"/>
          </a:xfrm>
        </p:spPr>
        <p:txBody>
          <a:bodyPr/>
          <a:lstStyle/>
          <a:p>
            <a:pPr marL="0" indent="0">
              <a:buFontTx/>
              <a:buNone/>
              <a:defRPr/>
            </a:pPr>
            <a:r>
              <a:rPr lang="en-GB" sz="1800" b="1" dirty="0">
                <a:solidFill>
                  <a:srgbClr val="D60134"/>
                </a:solidFill>
              </a:rPr>
              <a:t>Local authorities and consortia:</a:t>
            </a:r>
          </a:p>
          <a:p>
            <a:pPr>
              <a:defRPr/>
            </a:pPr>
            <a:r>
              <a:rPr lang="en-GB" sz="1800" dirty="0">
                <a:solidFill>
                  <a:srgbClr val="D60134"/>
                </a:solidFill>
              </a:rPr>
              <a:t>How well aligned is our planning -do we have specific and measurable targets, shared across services to improve outcomes for disadvantaged learners?</a:t>
            </a:r>
          </a:p>
          <a:p>
            <a:pPr>
              <a:defRPr/>
            </a:pPr>
            <a:r>
              <a:rPr lang="en-GB" sz="1800" dirty="0">
                <a:solidFill>
                  <a:srgbClr val="D60134"/>
                </a:solidFill>
              </a:rPr>
              <a:t>How can we work in a more preventative way?</a:t>
            </a:r>
          </a:p>
          <a:p>
            <a:pPr>
              <a:defRPr/>
            </a:pPr>
            <a:r>
              <a:rPr lang="en-GB" sz="1800" dirty="0">
                <a:solidFill>
                  <a:srgbClr val="D60134"/>
                </a:solidFill>
              </a:rPr>
              <a:t>How can we support and challenge schools to work with outside agencies?</a:t>
            </a:r>
          </a:p>
          <a:p>
            <a:pPr>
              <a:defRPr/>
            </a:pPr>
            <a:r>
              <a:rPr lang="en-GB" sz="1800" dirty="0">
                <a:solidFill>
                  <a:srgbClr val="D60134"/>
                </a:solidFill>
              </a:rPr>
              <a:t>What training can we provide for school leaders to address issues of poverty and work in partnership</a:t>
            </a:r>
            <a:r>
              <a:rPr lang="en-GB" sz="1800" dirty="0" smtClean="0">
                <a:solidFill>
                  <a:srgbClr val="D60134"/>
                </a:solidFill>
              </a:rPr>
              <a:t>?</a:t>
            </a:r>
            <a:endParaRPr lang="en-GB" sz="1800" dirty="0">
              <a:solidFill>
                <a:srgbClr val="D60134"/>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395536" y="3068960"/>
            <a:ext cx="7772400" cy="1143000"/>
          </a:xfrm>
        </p:spPr>
        <p:txBody>
          <a:bodyPr/>
          <a:lstStyle/>
          <a:p>
            <a:pPr algn="l" eaLnBrk="1" hangingPunct="1"/>
            <a:r>
              <a:rPr lang="en-GB" sz="3600" dirty="0" smtClean="0"/>
              <a:t/>
            </a:r>
            <a:br>
              <a:rPr lang="en-GB" sz="3600" dirty="0" smtClean="0"/>
            </a:br>
            <a:r>
              <a:rPr lang="en-GB" sz="3600" dirty="0" smtClean="0"/>
              <a:t/>
            </a:r>
            <a:br>
              <a:rPr lang="en-GB" sz="3600" dirty="0" smtClean="0"/>
            </a:br>
            <a:r>
              <a:rPr lang="en-GB" sz="3600" dirty="0" smtClean="0">
                <a:solidFill>
                  <a:srgbClr val="015284"/>
                </a:solidFill>
              </a:rPr>
              <a:t/>
            </a:r>
            <a:br>
              <a:rPr lang="en-GB" sz="3600" dirty="0" smtClean="0">
                <a:solidFill>
                  <a:srgbClr val="015284"/>
                </a:solidFill>
              </a:rPr>
            </a:br>
            <a:r>
              <a:rPr lang="en-GB" sz="3600" dirty="0" err="1" smtClean="0">
                <a:solidFill>
                  <a:srgbClr val="015284"/>
                </a:solidFill>
                <a:hlinkClick r:id="rId2"/>
              </a:rPr>
              <a:t>Dolen</a:t>
            </a:r>
            <a:r>
              <a:rPr lang="en-GB" sz="3600" dirty="0" smtClean="0">
                <a:solidFill>
                  <a:srgbClr val="015284"/>
                </a:solidFill>
                <a:hlinkClick r:id="rId2"/>
              </a:rPr>
              <a:t> </a:t>
            </a:r>
            <a:r>
              <a:rPr lang="en-GB" sz="3600" dirty="0" err="1" smtClean="0">
                <a:solidFill>
                  <a:srgbClr val="015284"/>
                </a:solidFill>
                <a:hlinkClick r:id="rId2"/>
              </a:rPr>
              <a:t>i’r</a:t>
            </a:r>
            <a:r>
              <a:rPr lang="en-GB" sz="3600" dirty="0" smtClean="0">
                <a:solidFill>
                  <a:srgbClr val="015284"/>
                </a:solidFill>
                <a:hlinkClick r:id="rId2"/>
              </a:rPr>
              <a:t> </a:t>
            </a:r>
            <a:r>
              <a:rPr lang="en-GB" sz="3600" dirty="0" err="1" smtClean="0">
                <a:solidFill>
                  <a:srgbClr val="015284"/>
                </a:solidFill>
                <a:hlinkClick r:id="rId2"/>
              </a:rPr>
              <a:t>adroddiad</a:t>
            </a:r>
            <a:r>
              <a:rPr lang="en-GB" sz="3600" dirty="0" smtClean="0">
                <a:solidFill>
                  <a:srgbClr val="015284"/>
                </a:solidFill>
                <a:hlinkClick r:id="rId2"/>
              </a:rPr>
              <a:t> </a:t>
            </a:r>
            <a:r>
              <a:rPr lang="en-GB" sz="3600" dirty="0" err="1" smtClean="0">
                <a:solidFill>
                  <a:srgbClr val="015284"/>
                </a:solidFill>
                <a:hlinkClick r:id="rId2"/>
              </a:rPr>
              <a:t>cyfan</a:t>
            </a:r>
            <a:r>
              <a:rPr lang="en-GB" sz="3600" dirty="0" smtClean="0">
                <a:solidFill>
                  <a:srgbClr val="015284"/>
                </a:solidFill>
                <a:hlinkClick r:id="rId2"/>
              </a:rPr>
              <a:t> </a:t>
            </a:r>
            <a:r>
              <a:rPr lang="en-GB" sz="3600" dirty="0" err="1" smtClean="0">
                <a:solidFill>
                  <a:srgbClr val="015284"/>
                </a:solidFill>
                <a:hlinkClick r:id="rId2"/>
              </a:rPr>
              <a:t>Cymraeg</a:t>
            </a:r>
            <a:r>
              <a:rPr lang="en-GB" sz="3600" dirty="0" smtClean="0">
                <a:solidFill>
                  <a:srgbClr val="015284"/>
                </a:solidFill>
              </a:rPr>
              <a:t/>
            </a:r>
            <a:br>
              <a:rPr lang="en-GB" sz="3600" dirty="0" smtClean="0">
                <a:solidFill>
                  <a:srgbClr val="015284"/>
                </a:solidFill>
              </a:rPr>
            </a:br>
            <a:r>
              <a:rPr lang="en-GB" sz="3600" dirty="0" smtClean="0">
                <a:solidFill>
                  <a:srgbClr val="015284"/>
                </a:solidFill>
              </a:rPr>
              <a:t/>
            </a:r>
            <a:br>
              <a:rPr lang="en-GB" sz="3600" dirty="0" smtClean="0">
                <a:solidFill>
                  <a:srgbClr val="015284"/>
                </a:solidFill>
              </a:rPr>
            </a:br>
            <a:r>
              <a:rPr lang="en-GB" sz="3600" dirty="0" smtClean="0">
                <a:solidFill>
                  <a:srgbClr val="015284"/>
                </a:solidFill>
              </a:rPr>
              <a:t/>
            </a:r>
            <a:br>
              <a:rPr lang="en-GB" sz="3600" dirty="0" smtClean="0">
                <a:solidFill>
                  <a:srgbClr val="015284"/>
                </a:solidFill>
              </a:rPr>
            </a:br>
            <a:r>
              <a:rPr lang="en-GB" sz="3600" dirty="0" smtClean="0">
                <a:solidFill>
                  <a:srgbClr val="015284"/>
                </a:solidFill>
              </a:rPr>
              <a:t/>
            </a:r>
            <a:br>
              <a:rPr lang="en-GB" sz="3600" dirty="0" smtClean="0">
                <a:solidFill>
                  <a:srgbClr val="015284"/>
                </a:solidFill>
              </a:rPr>
            </a:br>
            <a:r>
              <a:rPr lang="en-GB" sz="3600" dirty="0" smtClean="0">
                <a:hlinkClick r:id="rId3"/>
              </a:rPr>
              <a:t>Web-link to full report</a:t>
            </a:r>
            <a:r>
              <a:rPr lang="en-GB" sz="3600" dirty="0" smtClean="0"/>
              <a:t/>
            </a:r>
            <a:br>
              <a:rPr lang="en-GB" sz="3600" dirty="0" smtClean="0"/>
            </a:br>
            <a:r>
              <a:rPr lang="en-GB" sz="3600" dirty="0" smtClean="0"/>
              <a:t/>
            </a:r>
            <a:br>
              <a:rPr lang="en-GB" sz="3600" dirty="0" smtClean="0"/>
            </a:br>
            <a:r>
              <a:rPr lang="en-GB" sz="3600" dirty="0" smtClean="0">
                <a:solidFill>
                  <a:srgbClr val="015284"/>
                </a:solidFill>
              </a:rPr>
              <a:t/>
            </a:r>
            <a:br>
              <a:rPr lang="en-GB" sz="3600" dirty="0" smtClean="0">
                <a:solidFill>
                  <a:srgbClr val="015284"/>
                </a:solidFill>
              </a:rPr>
            </a:br>
            <a:endParaRPr lang="en-US" sz="3600" dirty="0" smtClean="0">
              <a:solidFill>
                <a:srgbClr val="015284"/>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 Placeholder 5"/>
          <p:cNvSpPr>
            <a:spLocks noGrp="1"/>
          </p:cNvSpPr>
          <p:nvPr>
            <p:ph type="body" idx="1"/>
          </p:nvPr>
        </p:nvSpPr>
        <p:spPr/>
        <p:txBody>
          <a:bodyPr/>
          <a:lstStyle/>
          <a:p>
            <a:pPr algn="ctr"/>
            <a:r>
              <a:rPr lang="cy-GB" sz="6000" smtClean="0"/>
              <a:t>Cwestiynau...</a:t>
            </a:r>
            <a:endParaRPr lang="en-GB" sz="6000" smtClean="0"/>
          </a:p>
          <a:p>
            <a:pPr algn="ctr"/>
            <a:r>
              <a:rPr lang="en-GB" sz="6000" smtClean="0">
                <a:solidFill>
                  <a:srgbClr val="D60134"/>
                </a:solidFill>
              </a:rPr>
              <a:t>Questions…</a:t>
            </a:r>
          </a:p>
          <a:p>
            <a:endParaRPr lang="en-GB"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0" y="188913"/>
            <a:ext cx="7772400" cy="863600"/>
          </a:xfrm>
        </p:spPr>
        <p:txBody>
          <a:bodyPr/>
          <a:lstStyle/>
          <a:p>
            <a:r>
              <a:rPr lang="cy-GB" sz="3600" smtClean="0">
                <a:solidFill>
                  <a:srgbClr val="015284"/>
                </a:solidFill>
              </a:rPr>
              <a:t>Cefndir</a:t>
            </a:r>
            <a:r>
              <a:rPr lang="en-GB" sz="3600" smtClean="0">
                <a:solidFill>
                  <a:srgbClr val="015284"/>
                </a:solidFill>
              </a:rPr>
              <a:t> </a:t>
            </a:r>
            <a:r>
              <a:rPr lang="en-GB" sz="3600" smtClean="0"/>
              <a:t>Background</a:t>
            </a:r>
            <a:endParaRPr lang="en-GB" sz="3600" b="1" smtClean="0">
              <a:solidFill>
                <a:srgbClr val="015284"/>
              </a:solidFill>
            </a:endParaRPr>
          </a:p>
        </p:txBody>
      </p:sp>
      <p:sp>
        <p:nvSpPr>
          <p:cNvPr id="17410" name="Content Placeholder 3"/>
          <p:cNvSpPr>
            <a:spLocks noGrp="1"/>
          </p:cNvSpPr>
          <p:nvPr>
            <p:ph sz="half" idx="2"/>
          </p:nvPr>
        </p:nvSpPr>
        <p:spPr>
          <a:xfrm>
            <a:off x="250825" y="1268413"/>
            <a:ext cx="4105275" cy="5329237"/>
          </a:xfrm>
        </p:spPr>
        <p:txBody>
          <a:bodyPr/>
          <a:lstStyle/>
          <a:p>
            <a:r>
              <a:rPr lang="cy-GB" sz="2000" smtClean="0"/>
              <a:t>Mae’r adroddiad hwn wedi’i seilio ar dystiolaeth o ymweliadau â 26 ysgol.  Roedd y sampl yn cynnwys 10 ysgol uwchradd ac 16 ysgol gynradd.  Mae o leiaf 20% o ddisgyblion pob ysgol yn yr arolwg yn gymwys i gael prydau ysgol am ddim ac mae’r ysgolion wedi’u lleoli mewn ardaloedd o ddifreintedd economaidd-gymdeithasol uchel.  Ymwelodd arolygwyr â chwech awdurdod lleol ar draws Cymru, bob un ohonynt â lefelau uchel o amddifadedd.  </a:t>
            </a:r>
          </a:p>
          <a:p>
            <a:endParaRPr lang="cy-GB" sz="2000" smtClean="0"/>
          </a:p>
          <a:p>
            <a:endParaRPr lang="cy-GB" sz="2000" smtClean="0"/>
          </a:p>
        </p:txBody>
      </p:sp>
      <p:sp>
        <p:nvSpPr>
          <p:cNvPr id="17411" name="Content Placeholder 3"/>
          <p:cNvSpPr>
            <a:spLocks noGrp="1"/>
          </p:cNvSpPr>
          <p:nvPr>
            <p:ph sz="half" idx="2"/>
          </p:nvPr>
        </p:nvSpPr>
        <p:spPr>
          <a:xfrm>
            <a:off x="4787900" y="1556792"/>
            <a:ext cx="4105275" cy="5301208"/>
          </a:xfrm>
        </p:spPr>
        <p:txBody>
          <a:bodyPr/>
          <a:lstStyle/>
          <a:p>
            <a:r>
              <a:rPr lang="en-GB" sz="2000" dirty="0" smtClean="0">
                <a:solidFill>
                  <a:srgbClr val="D60134"/>
                </a:solidFill>
              </a:rPr>
              <a:t>This report is based on evidence from visits to 26 schools.  The sample included 10 secondary schools and 16 primary schools.  All schools in the survey have at least 20% of their learners eligible for free school meals and are situated in areas of high socio-economic disadvantage.  Inspectors visited six local authorities across Wales, all with high levels of deprivation.  </a:t>
            </a:r>
          </a:p>
          <a:p>
            <a:endParaRPr lang="en-GB" sz="2000" dirty="0" smtClean="0">
              <a:solidFill>
                <a:srgbClr val="D60134"/>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323850" y="333375"/>
            <a:ext cx="7772400" cy="719138"/>
          </a:xfrm>
        </p:spPr>
        <p:txBody>
          <a:bodyPr/>
          <a:lstStyle/>
          <a:p>
            <a:pPr eaLnBrk="1" hangingPunct="1"/>
            <a:r>
              <a:rPr lang="cy-GB" sz="3600" smtClean="0">
                <a:solidFill>
                  <a:srgbClr val="015284"/>
                </a:solidFill>
              </a:rPr>
              <a:t>Prif ganfyddiadau</a:t>
            </a:r>
            <a:r>
              <a:rPr lang="en-US" sz="3600" smtClean="0">
                <a:solidFill>
                  <a:srgbClr val="015284"/>
                </a:solidFill>
              </a:rPr>
              <a:t/>
            </a:r>
            <a:br>
              <a:rPr lang="en-US" sz="3600" smtClean="0">
                <a:solidFill>
                  <a:srgbClr val="015284"/>
                </a:solidFill>
              </a:rPr>
            </a:br>
            <a:r>
              <a:rPr lang="en-GB" sz="3600" smtClean="0"/>
              <a:t>Main findings </a:t>
            </a:r>
            <a:endParaRPr lang="en-US" sz="3600" smtClean="0">
              <a:solidFill>
                <a:srgbClr val="015284"/>
              </a:solidFill>
            </a:endParaRPr>
          </a:p>
        </p:txBody>
      </p:sp>
      <p:sp>
        <p:nvSpPr>
          <p:cNvPr id="18434" name="Rectangle 4"/>
          <p:cNvSpPr>
            <a:spLocks noGrp="1" noChangeArrowheads="1"/>
          </p:cNvSpPr>
          <p:nvPr>
            <p:ph type="body" sz="half" idx="2"/>
          </p:nvPr>
        </p:nvSpPr>
        <p:spPr>
          <a:xfrm>
            <a:off x="468313" y="1700808"/>
            <a:ext cx="4248150" cy="4536480"/>
          </a:xfrm>
        </p:spPr>
        <p:txBody>
          <a:bodyPr/>
          <a:lstStyle/>
          <a:p>
            <a:pPr eaLnBrk="1" hangingPunct="1"/>
            <a:r>
              <a:rPr lang="cy-GB" sz="2000" dirty="0" smtClean="0">
                <a:cs typeface="Arial" charset="0"/>
              </a:rPr>
              <a:t>Er bod llawer o ysgolion wedi canolbwyntio’n fwy ar bwysigrwydd gwella safonau a lles disgyblion difreintiedig yn ddiweddar, nid yw mynd i’r afael â thlodi yn flaenoriaeth digon uchel o hyd i bob ysgol.  Er enghraifft, dim ond lleiafrif o ysgolion oedd â chynlluniau penodol ar gyfer hyfforddiant mewn swydd ar leihau effaith tlodi ar gyrhaeddiad yn 2012-2013. </a:t>
            </a:r>
          </a:p>
          <a:p>
            <a:pPr eaLnBrk="1" hangingPunct="1"/>
            <a:endParaRPr lang="cy-GB" sz="2000" dirty="0" smtClean="0"/>
          </a:p>
        </p:txBody>
      </p:sp>
      <p:sp>
        <p:nvSpPr>
          <p:cNvPr id="4" name="Rectangle 4"/>
          <p:cNvSpPr txBox="1">
            <a:spLocks noChangeArrowheads="1"/>
          </p:cNvSpPr>
          <p:nvPr/>
        </p:nvSpPr>
        <p:spPr bwMode="auto">
          <a:xfrm>
            <a:off x="4716463" y="1700808"/>
            <a:ext cx="4248150" cy="4688880"/>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defRPr/>
            </a:pPr>
            <a:r>
              <a:rPr lang="en-GB" sz="2000" kern="0" dirty="0" smtClean="0">
                <a:solidFill>
                  <a:srgbClr val="C00000"/>
                </a:solidFill>
              </a:rPr>
              <a:t>Although many schools have recently become more focused on the importance of improving the standards and wellbeing of disadvantaged pupils, tackling poverty is still not a high enough priority for all schools.  For example, only a minority of schools had specific plans for in-service training on reducing the impact of poverty on attainment in 2012-2013</a:t>
            </a:r>
            <a:r>
              <a:rPr lang="en-GB" kern="0" dirty="0" smtClean="0">
                <a:solidFill>
                  <a:srgbClr val="C00000"/>
                </a:solidFill>
              </a:rPr>
              <a:t>. </a:t>
            </a:r>
            <a:endParaRPr lang="en-US" kern="0" dirty="0" smtClean="0">
              <a:solidFill>
                <a:srgbClr val="C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
            </a:r>
            <a:br>
              <a:rPr lang="en-GB" sz="3600" smtClean="0">
                <a:solidFill>
                  <a:srgbClr val="015284"/>
                </a:solidFill>
              </a:rPr>
            </a:br>
            <a:r>
              <a:rPr lang="cy-GB" sz="3600" smtClean="0">
                <a:solidFill>
                  <a:srgbClr val="015284"/>
                </a:solidFill>
              </a:rPr>
              <a:t>Prif ganfyddiadau</a:t>
            </a:r>
            <a:r>
              <a:rPr lang="en-GB" sz="3600" smtClean="0">
                <a:solidFill>
                  <a:srgbClr val="015284"/>
                </a:solidFill>
              </a:rPr>
              <a:t/>
            </a:r>
            <a:br>
              <a:rPr lang="en-GB" sz="3600" smtClean="0">
                <a:solidFill>
                  <a:srgbClr val="015284"/>
                </a:solidFill>
              </a:rPr>
            </a:br>
            <a:r>
              <a:rPr lang="en-GB" sz="3600" smtClean="0"/>
              <a:t>Main findings </a:t>
            </a:r>
            <a:br>
              <a:rPr lang="en-GB" sz="3600" smtClean="0"/>
            </a:br>
            <a:endParaRPr lang="en-US" sz="3600" smtClean="0">
              <a:solidFill>
                <a:srgbClr val="015284"/>
              </a:solidFill>
            </a:endParaRPr>
          </a:p>
        </p:txBody>
      </p:sp>
      <p:sp>
        <p:nvSpPr>
          <p:cNvPr id="19458" name="Rectangle 4"/>
          <p:cNvSpPr>
            <a:spLocks noGrp="1" noChangeArrowheads="1"/>
          </p:cNvSpPr>
          <p:nvPr>
            <p:ph type="body" sz="half" idx="2"/>
          </p:nvPr>
        </p:nvSpPr>
        <p:spPr>
          <a:xfrm>
            <a:off x="468313" y="1412875"/>
            <a:ext cx="4248150" cy="4824413"/>
          </a:xfrm>
        </p:spPr>
        <p:txBody>
          <a:bodyPr/>
          <a:lstStyle/>
          <a:p>
            <a:pPr eaLnBrk="1" hangingPunct="1">
              <a:lnSpc>
                <a:spcPct val="90000"/>
              </a:lnSpc>
            </a:pPr>
            <a:r>
              <a:rPr lang="cy-GB" sz="2000" smtClean="0"/>
              <a:t>Mae’r ychydig ysgolion sydd wedi llwyddo i godi safonau a lles dysgwyr difreintiedig yn canolbwyntio ar anghenion dysgwyr unigol.  Pan fydd gan ddysgwyr anghenion cymhleth nad yw’r ysgol yn gallu’u bodloni ar ei phen ei hun, mae’r ysgolion hyn yn gweithio gydag asiantaethau i gynnig gwasanaethau teuluol eang i fodloni’r anghenion hynny, neu gallant weithio gyda gwasanaethau arbenigol i fodloni anghenion iechyd neu les penodol.  </a:t>
            </a:r>
          </a:p>
          <a:p>
            <a:pPr eaLnBrk="1" hangingPunct="1">
              <a:lnSpc>
                <a:spcPct val="90000"/>
              </a:lnSpc>
            </a:pPr>
            <a:endParaRPr lang="cy-GB" sz="2000" smtClean="0"/>
          </a:p>
        </p:txBody>
      </p:sp>
      <p:sp>
        <p:nvSpPr>
          <p:cNvPr id="4" name="Rectangle 4"/>
          <p:cNvSpPr txBox="1">
            <a:spLocks noChangeArrowheads="1"/>
          </p:cNvSpPr>
          <p:nvPr/>
        </p:nvSpPr>
        <p:spPr bwMode="auto">
          <a:xfrm>
            <a:off x="4643438" y="1406525"/>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defRPr/>
            </a:pPr>
            <a:r>
              <a:rPr lang="en-GB" sz="2000" kern="0" dirty="0" smtClean="0">
                <a:solidFill>
                  <a:srgbClr val="C00000"/>
                </a:solidFill>
              </a:rPr>
              <a:t>The few schools that succeed in raising the standards and wellbeing of disadvantaged learners focus on the needs of individual learners.  Where learners have complex needs that the school cannot meet on its own, these schools work with agencies to provide broad family-related services to meet those needs, or they may work with specialist services to meet specific health or wellbeing needs.  </a:t>
            </a:r>
            <a:endParaRPr lang="en-US" sz="2000" kern="0" dirty="0" smtClean="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
            </a:r>
            <a:br>
              <a:rPr lang="en-GB" sz="3600" smtClean="0">
                <a:solidFill>
                  <a:srgbClr val="015284"/>
                </a:solidFill>
              </a:rPr>
            </a:br>
            <a:r>
              <a:rPr lang="cy-GB" sz="3600" smtClean="0">
                <a:solidFill>
                  <a:srgbClr val="015284"/>
                </a:solidFill>
              </a:rPr>
              <a:t>Prif ganfyddiadau</a:t>
            </a:r>
            <a:r>
              <a:rPr lang="en-US" sz="3600" smtClean="0">
                <a:solidFill>
                  <a:srgbClr val="015284"/>
                </a:solidFill>
              </a:rPr>
              <a:t/>
            </a:r>
            <a:br>
              <a:rPr lang="en-US" sz="3600" smtClean="0">
                <a:solidFill>
                  <a:srgbClr val="015284"/>
                </a:solidFill>
              </a:rPr>
            </a:br>
            <a:r>
              <a:rPr lang="en-GB" sz="3600" smtClean="0"/>
              <a:t>Main findings </a:t>
            </a:r>
            <a:br>
              <a:rPr lang="en-GB" sz="3600" smtClean="0"/>
            </a:br>
            <a:endParaRPr lang="en-US" sz="3600" smtClean="0">
              <a:solidFill>
                <a:srgbClr val="015284"/>
              </a:solidFill>
            </a:endParaRPr>
          </a:p>
        </p:txBody>
      </p:sp>
      <p:sp>
        <p:nvSpPr>
          <p:cNvPr id="20482" name="Rectangle 4"/>
          <p:cNvSpPr>
            <a:spLocks noGrp="1" noChangeArrowheads="1"/>
          </p:cNvSpPr>
          <p:nvPr>
            <p:ph type="body" sz="half" idx="2"/>
          </p:nvPr>
        </p:nvSpPr>
        <p:spPr>
          <a:xfrm>
            <a:off x="468313" y="1484313"/>
            <a:ext cx="4248150" cy="4752975"/>
          </a:xfrm>
        </p:spPr>
        <p:txBody>
          <a:bodyPr/>
          <a:lstStyle/>
          <a:p>
            <a:r>
              <a:rPr lang="cy-GB" sz="2000" smtClean="0"/>
              <a:t>Mae disgyblion mewn ysgolion sy’n mabwysiadu dulliau’r ‘Tîm o amgylch y teulu’ yn elwa o weithio amlasiantaeth.  Mae’r gronfa o fedrau yn y tîm yn golygu bod modd mynd i’r afael â phryderon iechyd, domestig a lles cymdeithasol dysgwyr a’u teuluoedd. Roedd lleiafrif o ysgolion yr ymwelom â nhw wedi nodi diffygion wrth weithredu’r model hwn, gan gynnwys methu sicrhau bod pob asiantaeth wedi’i chynrychioli mewn cyfarfodydd i drafod cynnydd a chytuno ar strategaethau.  </a:t>
            </a:r>
          </a:p>
          <a:p>
            <a:pPr>
              <a:buFontTx/>
              <a:buNone/>
            </a:pPr>
            <a:endParaRPr lang="cy-GB" sz="2000" smtClean="0"/>
          </a:p>
        </p:txBody>
      </p:sp>
      <p:sp>
        <p:nvSpPr>
          <p:cNvPr id="4" name="Rectangle 4"/>
          <p:cNvSpPr txBox="1">
            <a:spLocks noChangeArrowheads="1"/>
          </p:cNvSpPr>
          <p:nvPr/>
        </p:nvSpPr>
        <p:spPr bwMode="auto">
          <a:xfrm>
            <a:off x="4572000" y="1406525"/>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kern="0" smtClean="0">
                <a:solidFill>
                  <a:srgbClr val="C00000"/>
                </a:solidFill>
              </a:rPr>
              <a:t>Pupils in schools that are involved in ‘Team around the family’ (TAF) approaches benefit from multi-agency working.  The pool of skills within the team means that the health, domestic and social welfare concerns of learners and their families can be addressed. A minority of schools we visited identified shortcomings in the implementation of this model, including failing to ensure that all agencies are represented at meetings to discuss progress and agree strategies.  </a:t>
            </a:r>
          </a:p>
          <a:p>
            <a:pPr eaLnBrk="1" hangingPunct="1">
              <a:defRPr/>
            </a:pPr>
            <a:endParaRPr lang="en-US" kern="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
            </a:r>
            <a:br>
              <a:rPr lang="en-GB" sz="3600" smtClean="0">
                <a:solidFill>
                  <a:srgbClr val="015284"/>
                </a:solidFill>
              </a:rPr>
            </a:br>
            <a:r>
              <a:rPr lang="cy-GB" sz="3600" smtClean="0">
                <a:solidFill>
                  <a:srgbClr val="015284"/>
                </a:solidFill>
              </a:rPr>
              <a:t>Prif ganfyddiadau</a:t>
            </a:r>
            <a:r>
              <a:rPr lang="en-GB" sz="3600" smtClean="0">
                <a:solidFill>
                  <a:srgbClr val="015284"/>
                </a:solidFill>
              </a:rPr>
              <a:t/>
            </a:r>
            <a:br>
              <a:rPr lang="en-GB" sz="3600" smtClean="0">
                <a:solidFill>
                  <a:srgbClr val="015284"/>
                </a:solidFill>
              </a:rPr>
            </a:br>
            <a:r>
              <a:rPr lang="en-GB" sz="3600" smtClean="0"/>
              <a:t>Main findings </a:t>
            </a:r>
            <a:br>
              <a:rPr lang="en-GB" sz="3600" smtClean="0"/>
            </a:br>
            <a:endParaRPr lang="en-US" sz="3600" smtClean="0">
              <a:solidFill>
                <a:srgbClr val="015284"/>
              </a:solidFill>
            </a:endParaRPr>
          </a:p>
        </p:txBody>
      </p:sp>
      <p:sp>
        <p:nvSpPr>
          <p:cNvPr id="21506" name="Rectangle 4"/>
          <p:cNvSpPr>
            <a:spLocks noGrp="1" noChangeArrowheads="1"/>
          </p:cNvSpPr>
          <p:nvPr>
            <p:ph type="body" sz="half" idx="2"/>
          </p:nvPr>
        </p:nvSpPr>
        <p:spPr>
          <a:xfrm>
            <a:off x="468313" y="1484313"/>
            <a:ext cx="3887787" cy="4752975"/>
          </a:xfrm>
        </p:spPr>
        <p:txBody>
          <a:bodyPr/>
          <a:lstStyle/>
          <a:p>
            <a:r>
              <a:rPr lang="cy-GB" sz="2000" smtClean="0"/>
              <a:t>Mae cydlynu a rheoli gwaith nifer o bartneriaid allanol yn her i ysgolion.  Mae’r ychydig ysgolion sy’n codi safonau a lles dysgwyr difreintiedig yn sylweddol, yn dewis uwch aelod staff i gydlynu’r gwaith gyda phartneriaid.  Mae’r ysgolion hyn yn gwybod am y cymorth y mae’r disgybl yn ei gael gan bartner allanol, ac yn ei ddeall, ac mae staff yn monitro cynnydd yn ofalus.</a:t>
            </a:r>
            <a:r>
              <a:rPr lang="cy-GB" sz="2000" smtClean="0">
                <a:solidFill>
                  <a:srgbClr val="C00000"/>
                </a:solidFill>
              </a:rPr>
              <a:t>  </a:t>
            </a:r>
          </a:p>
          <a:p>
            <a:pPr>
              <a:buFontTx/>
              <a:buNone/>
            </a:pPr>
            <a:endParaRPr lang="cy-GB" sz="2000" smtClean="0"/>
          </a:p>
        </p:txBody>
      </p:sp>
      <p:sp>
        <p:nvSpPr>
          <p:cNvPr id="4" name="Rectangle 4"/>
          <p:cNvSpPr txBox="1">
            <a:spLocks noChangeArrowheads="1"/>
          </p:cNvSpPr>
          <p:nvPr/>
        </p:nvSpPr>
        <p:spPr bwMode="auto">
          <a:xfrm>
            <a:off x="4572000" y="1420813"/>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kern="0" smtClean="0">
                <a:solidFill>
                  <a:srgbClr val="C00000"/>
                </a:solidFill>
              </a:rPr>
              <a:t>It is a challenge for schools  to co-ordinate and manage the work of several external partners.  The few schools that raise the standards and wellbeing of disadvantaged learners significantly, identify a senior member of staff to co-ordinate the work with partners.  These schools know about and understand the support that the pupil receives from an external partner and staff monitor progress carefully.  </a:t>
            </a:r>
          </a:p>
          <a:p>
            <a:pPr marL="0" indent="0">
              <a:buFontTx/>
              <a:buNone/>
              <a:defRPr/>
            </a:pPr>
            <a:r>
              <a:rPr lang="en-GB" kern="0" smtClean="0"/>
              <a:t> </a:t>
            </a:r>
          </a:p>
          <a:p>
            <a:pPr eaLnBrk="1" hangingPunct="1">
              <a:defRPr/>
            </a:pPr>
            <a:endParaRPr lang="en-US" kern="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323850" y="260350"/>
            <a:ext cx="7772400" cy="719138"/>
          </a:xfrm>
        </p:spPr>
        <p:txBody>
          <a:bodyPr/>
          <a:lstStyle/>
          <a:p>
            <a:pPr eaLnBrk="1" hangingPunct="1"/>
            <a:r>
              <a:rPr lang="en-GB" sz="3600" dirty="0" smtClean="0">
                <a:solidFill>
                  <a:srgbClr val="015284"/>
                </a:solidFill>
              </a:rPr>
              <a:t/>
            </a:r>
            <a:br>
              <a:rPr lang="en-GB" sz="3600" dirty="0" smtClean="0">
                <a:solidFill>
                  <a:srgbClr val="015284"/>
                </a:solidFill>
              </a:rPr>
            </a:br>
            <a:r>
              <a:rPr lang="cy-GB" sz="3600" dirty="0" smtClean="0">
                <a:solidFill>
                  <a:srgbClr val="015284"/>
                </a:solidFill>
              </a:rPr>
              <a:t>Prif ganfyddiadau</a:t>
            </a:r>
            <a:r>
              <a:rPr lang="en-GB" sz="3600" dirty="0" smtClean="0">
                <a:solidFill>
                  <a:srgbClr val="015284"/>
                </a:solidFill>
              </a:rPr>
              <a:t/>
            </a:r>
            <a:br>
              <a:rPr lang="en-GB" sz="3600" dirty="0" smtClean="0">
                <a:solidFill>
                  <a:srgbClr val="015284"/>
                </a:solidFill>
              </a:rPr>
            </a:br>
            <a:r>
              <a:rPr lang="en-GB" sz="3600" dirty="0" smtClean="0"/>
              <a:t>Main findings </a:t>
            </a:r>
            <a:br>
              <a:rPr lang="en-GB" sz="3600" dirty="0" smtClean="0"/>
            </a:br>
            <a:endParaRPr lang="en-US" sz="3600" dirty="0" smtClean="0">
              <a:solidFill>
                <a:srgbClr val="015284"/>
              </a:solidFill>
            </a:endParaRPr>
          </a:p>
        </p:txBody>
      </p:sp>
      <p:sp>
        <p:nvSpPr>
          <p:cNvPr id="22530" name="Rectangle 4"/>
          <p:cNvSpPr>
            <a:spLocks noGrp="1" noChangeArrowheads="1"/>
          </p:cNvSpPr>
          <p:nvPr>
            <p:ph type="body" sz="half" idx="2"/>
          </p:nvPr>
        </p:nvSpPr>
        <p:spPr>
          <a:xfrm>
            <a:off x="323528" y="1420813"/>
            <a:ext cx="4175125" cy="4824413"/>
          </a:xfrm>
        </p:spPr>
        <p:txBody>
          <a:bodyPr/>
          <a:lstStyle/>
          <a:p>
            <a:pPr eaLnBrk="1" hangingPunct="1"/>
            <a:r>
              <a:rPr lang="cy-GB" sz="2000" dirty="0" smtClean="0">
                <a:cs typeface="Arial" charset="0"/>
              </a:rPr>
              <a:t>Mae ychydig ysgolion wedi llunio dulliau o wella deilliannau ar gyfer dysgwyr difreintiedig ar draws cyfnodau drwy eu gwaith clwstwr.  Mae hyn yn wedi helpu’r disgyblion i symud o’r ysgol gynradd i’r ysgol uwchradd drwy eu cefnogi, er enghraifft, yn eu dysgu cymdeithasol ac emosiynol, ac mewn llythrennedd.  </a:t>
            </a:r>
          </a:p>
          <a:p>
            <a:pPr eaLnBrk="1" hangingPunct="1"/>
            <a:r>
              <a:rPr lang="cy-GB" sz="2000" dirty="0" smtClean="0">
                <a:cs typeface="Arial" charset="0"/>
              </a:rPr>
              <a:t>Ychydig o ‘gymunedau dysgu proffesiynol’ o athrawon sy’n canolbwyntio’n uniongyrchol ar dlodi.</a:t>
            </a:r>
          </a:p>
          <a:p>
            <a:pPr eaLnBrk="1" hangingPunct="1"/>
            <a:endParaRPr lang="cy-GB" sz="2000" dirty="0" smtClean="0"/>
          </a:p>
        </p:txBody>
      </p:sp>
      <p:sp>
        <p:nvSpPr>
          <p:cNvPr id="4" name="Rectangle 4"/>
          <p:cNvSpPr txBox="1">
            <a:spLocks noChangeArrowheads="1"/>
          </p:cNvSpPr>
          <p:nvPr/>
        </p:nvSpPr>
        <p:spPr bwMode="auto">
          <a:xfrm>
            <a:off x="4643438" y="1420813"/>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defRPr/>
            </a:pPr>
            <a:r>
              <a:rPr lang="en-US" sz="2000" kern="0" dirty="0" smtClean="0">
                <a:solidFill>
                  <a:srgbClr val="C00000"/>
                </a:solidFill>
              </a:rPr>
              <a:t>A few schools have designed approaches to improving outcomes for disadvantaged learners across phases through their cluster work.  This has helped the pupils move from primary to secondary school by supporting them, for instance in their social and emotional learning, and in literacy.  </a:t>
            </a:r>
            <a:endParaRPr lang="en-GB" sz="2000" kern="0" dirty="0" smtClean="0">
              <a:solidFill>
                <a:srgbClr val="C00000"/>
              </a:solidFill>
            </a:endParaRPr>
          </a:p>
          <a:p>
            <a:pPr eaLnBrk="1" hangingPunct="1">
              <a:defRPr/>
            </a:pPr>
            <a:r>
              <a:rPr lang="en-GB" sz="2000" kern="0" dirty="0" smtClean="0">
                <a:solidFill>
                  <a:srgbClr val="C00000"/>
                </a:solidFill>
              </a:rPr>
              <a:t>Few ‘professional learning communities’ of teachers  focus on poverty directly.</a:t>
            </a:r>
            <a:endParaRPr lang="en-US" sz="2000" kern="0" dirty="0" smtClean="0">
              <a:solidFill>
                <a:srgbClr val="C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
            </a:r>
            <a:br>
              <a:rPr lang="en-GB" sz="3600" smtClean="0">
                <a:solidFill>
                  <a:srgbClr val="015284"/>
                </a:solidFill>
              </a:rPr>
            </a:br>
            <a:r>
              <a:rPr lang="cy-GB" sz="3600" smtClean="0">
                <a:solidFill>
                  <a:srgbClr val="015284"/>
                </a:solidFill>
              </a:rPr>
              <a:t>Prif ganfyddiadau</a:t>
            </a:r>
            <a:r>
              <a:rPr lang="en-GB" sz="3600" smtClean="0">
                <a:solidFill>
                  <a:srgbClr val="015284"/>
                </a:solidFill>
              </a:rPr>
              <a:t/>
            </a:r>
            <a:br>
              <a:rPr lang="en-GB" sz="3600" smtClean="0">
                <a:solidFill>
                  <a:srgbClr val="015284"/>
                </a:solidFill>
              </a:rPr>
            </a:br>
            <a:r>
              <a:rPr lang="en-GB" sz="3600" smtClean="0"/>
              <a:t>Main findings </a:t>
            </a:r>
            <a:br>
              <a:rPr lang="en-GB" sz="3600" smtClean="0"/>
            </a:br>
            <a:endParaRPr lang="en-US" sz="3600" smtClean="0">
              <a:solidFill>
                <a:srgbClr val="015284"/>
              </a:solidFill>
            </a:endParaRPr>
          </a:p>
        </p:txBody>
      </p:sp>
      <p:sp>
        <p:nvSpPr>
          <p:cNvPr id="23554" name="Rectangle 4"/>
          <p:cNvSpPr>
            <a:spLocks noGrp="1" noChangeArrowheads="1"/>
          </p:cNvSpPr>
          <p:nvPr>
            <p:ph type="body" sz="half" idx="2"/>
          </p:nvPr>
        </p:nvSpPr>
        <p:spPr>
          <a:xfrm>
            <a:off x="468313" y="1412875"/>
            <a:ext cx="4248150" cy="4824413"/>
          </a:xfrm>
        </p:spPr>
        <p:txBody>
          <a:bodyPr/>
          <a:lstStyle/>
          <a:p>
            <a:pPr marL="363538" indent="-363538"/>
            <a:r>
              <a:rPr lang="cy-GB" sz="2000" smtClean="0"/>
              <a:t>Yn yr achosion gorau, mae ysgolion yn arfarnu eu gwaith eu hunain a gwaith asiantaethau allanol yn ôl mesurau clir o berfformiad dysgwyr.  Mae’r ysgolion hyn yn defnyddio data i arfarnu effaith mentrau newydd a rhannant wybodaeth am berfformiad gyda phartneriaid er mwyn helpu i gysylltu dulliau’r ysgol ag ymyriadau eraill. </a:t>
            </a:r>
          </a:p>
          <a:p>
            <a:pPr marL="363538" indent="-363538"/>
            <a:endParaRPr lang="cy-GB" sz="2000" smtClean="0"/>
          </a:p>
          <a:p>
            <a:pPr marL="363538" indent="-363538" eaLnBrk="1" hangingPunct="1"/>
            <a:endParaRPr lang="cy-GB" sz="2000" smtClean="0"/>
          </a:p>
        </p:txBody>
      </p:sp>
      <p:sp>
        <p:nvSpPr>
          <p:cNvPr id="4" name="Rectangle 4"/>
          <p:cNvSpPr txBox="1">
            <a:spLocks noChangeArrowheads="1"/>
          </p:cNvSpPr>
          <p:nvPr/>
        </p:nvSpPr>
        <p:spPr bwMode="auto">
          <a:xfrm>
            <a:off x="4572000" y="1458913"/>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kern="0" smtClean="0">
                <a:solidFill>
                  <a:srgbClr val="C00000"/>
                </a:solidFill>
              </a:rPr>
              <a:t>In the best cases, schools evaluate their own work and that of external agencies against clear measures of learner performance.  These schools use data to evaluate the impact of new initiatives and share performance information with partners to help to join up the school’s approaches with other interventions. </a:t>
            </a:r>
          </a:p>
          <a:p>
            <a:pPr marL="0" indent="0">
              <a:buFontTx/>
              <a:buNone/>
              <a:defRPr/>
            </a:pPr>
            <a:r>
              <a:rPr lang="en-GB" sz="2000" kern="0" smtClean="0">
                <a:solidFill>
                  <a:srgbClr val="C00000"/>
                </a:solidFill>
              </a:rPr>
              <a:t>  </a:t>
            </a:r>
          </a:p>
          <a:p>
            <a:pPr eaLnBrk="1" hangingPunct="1">
              <a:defRPr/>
            </a:pPr>
            <a:endParaRPr lang="en-US" kern="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0A409A3B627B4458C37D57E177C1032" ma:contentTypeVersion="0" ma:contentTypeDescription="Create a new document." ma:contentTypeScope="" ma:versionID="09f318a82c368062da2af0d147fa3f6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77FDCEA-F46E-4BE6-9839-79ABB804B7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7E5270B1-D49A-4FDC-8D93-D1B4BD84814D}">
  <ds:schemaRefs>
    <ds:schemaRef ds:uri="http://purl.org/dc/dcmitype/"/>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www.w3.org/XML/1998/namespace"/>
    <ds:schemaRef ds:uri="http://purl.org/dc/terms/"/>
  </ds:schemaRefs>
</ds:datastoreItem>
</file>

<file path=customXml/itemProps3.xml><?xml version="1.0" encoding="utf-8"?>
<ds:datastoreItem xmlns:ds="http://schemas.openxmlformats.org/officeDocument/2006/customXml" ds:itemID="{010DABC0-8296-49E0-B96C-A97B4C4360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1759</TotalTime>
  <Words>2671</Words>
  <Application>Microsoft Office PowerPoint</Application>
  <PresentationFormat>On-screen Show (4:3)</PresentationFormat>
  <Paragraphs>119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   Gweithio gyda’n gilydd i fynd i’r afael ag effaith tlodi ar gyflawniad addysgol Working together to tackle the impact of poverty on educational achievement</vt:lpstr>
      <vt:lpstr>Cefndir Background </vt:lpstr>
      <vt:lpstr>Cefndir Background</vt:lpstr>
      <vt:lpstr>Prif ganfyddiadau Main findings </vt:lpstr>
      <vt:lpstr> Prif ganfyddiadau Main findings  </vt:lpstr>
      <vt:lpstr> Prif ganfyddiadau Main findings  </vt:lpstr>
      <vt:lpstr> Prif ganfyddiadau Main findings  </vt:lpstr>
      <vt:lpstr> Prif ganfyddiadau Main findings  </vt:lpstr>
      <vt:lpstr> Prif ganfyddiadau Main findings  </vt:lpstr>
      <vt:lpstr> Prif ganfyddiadau Main findings </vt:lpstr>
      <vt:lpstr> Prif ganfyddiadau Main findings </vt:lpstr>
      <vt:lpstr> Prif ganfyddiadau Main findings </vt:lpstr>
      <vt:lpstr> Prif ganfyddiadau  Main findings </vt:lpstr>
      <vt:lpstr> Argymhellion Recommendations</vt:lpstr>
      <vt:lpstr> Argymhellion Recommendations</vt:lpstr>
      <vt:lpstr> Argymhellion Recommendations</vt:lpstr>
      <vt:lpstr> Argymhellion Recommendations </vt:lpstr>
      <vt:lpstr> Arfer orau Best practice</vt:lpstr>
      <vt:lpstr>10 cwestiwn i ddarparwyr 10 questions for providers</vt:lpstr>
      <vt:lpstr>10 cwestiwn i ddarparwyr 10 questions for providers</vt:lpstr>
      <vt:lpstr>   Dolen i’r adroddiad cyfan Cymraeg    Web-link to full report   </vt:lpstr>
      <vt:lpstr>PowerPoint Presentation</vt:lpstr>
    </vt:vector>
  </TitlesOfParts>
  <Company>ESTYN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Thematic survey PPT</dc:title>
  <dc:creator>gina.carrington</dc:creator>
  <cp:lastModifiedBy>Elora Elphick</cp:lastModifiedBy>
  <cp:revision>165</cp:revision>
  <dcterms:created xsi:type="dcterms:W3CDTF">2003-06-30T08:50:02Z</dcterms:created>
  <dcterms:modified xsi:type="dcterms:W3CDTF">2015-08-10T10:39:04Z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0x01010030A409A3B627B4458C37D57E177C1032</vt:lpwstr>
  </property>
  <property fmtid="{D5CDD505-2E9C-101B-9397-08002B2CF9AE}" pid="3" name="ContentType">
    <vt:lpwstr>Document</vt:lpwstr>
  </property>
</Properties>
</file>