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305" r:id="rId2"/>
    <p:sldId id="292" r:id="rId3"/>
    <p:sldId id="270" r:id="rId4"/>
    <p:sldId id="325" r:id="rId5"/>
    <p:sldId id="326" r:id="rId6"/>
    <p:sldId id="327" r:id="rId7"/>
    <p:sldId id="328" r:id="rId8"/>
    <p:sldId id="324" r:id="rId9"/>
    <p:sldId id="311" r:id="rId10"/>
    <p:sldId id="312" r:id="rId11"/>
    <p:sldId id="313" r:id="rId12"/>
    <p:sldId id="314" r:id="rId13"/>
    <p:sldId id="315" r:id="rId14"/>
    <p:sldId id="316" r:id="rId15"/>
    <p:sldId id="296" r:id="rId16"/>
    <p:sldId id="320" r:id="rId17"/>
    <p:sldId id="321" r:id="rId18"/>
    <p:sldId id="306" r:id="rId19"/>
    <p:sldId id="307" r:id="rId20"/>
    <p:sldId id="323" r:id="rId21"/>
    <p:sldId id="291" r:id="rId22"/>
    <p:sldId id="308" r:id="rId23"/>
  </p:sldIdLst>
  <p:sldSz cx="9144000" cy="6858000" type="screen4x3"/>
  <p:notesSz cx="6797675" cy="9928225"/>
  <p:defaultTextStyle>
    <a:defPPr>
      <a:defRPr lang="en-GB"/>
    </a:defPPr>
    <a:lvl1pPr algn="l" rtl="0" fontAlgn="base">
      <a:spcBef>
        <a:spcPct val="0"/>
      </a:spcBef>
      <a:spcAft>
        <a:spcPct val="0"/>
      </a:spcAft>
      <a:defRPr sz="4400" kern="1200">
        <a:solidFill>
          <a:schemeClr val="accent2"/>
        </a:solidFill>
        <a:latin typeface="Arial" charset="0"/>
        <a:ea typeface="+mn-ea"/>
        <a:cs typeface="Arial" charset="0"/>
      </a:defRPr>
    </a:lvl1pPr>
    <a:lvl2pPr marL="457200" algn="l" rtl="0" fontAlgn="base">
      <a:spcBef>
        <a:spcPct val="0"/>
      </a:spcBef>
      <a:spcAft>
        <a:spcPct val="0"/>
      </a:spcAft>
      <a:defRPr sz="4400" kern="1200">
        <a:solidFill>
          <a:schemeClr val="accent2"/>
        </a:solidFill>
        <a:latin typeface="Arial" charset="0"/>
        <a:ea typeface="+mn-ea"/>
        <a:cs typeface="Arial" charset="0"/>
      </a:defRPr>
    </a:lvl2pPr>
    <a:lvl3pPr marL="914400" algn="l" rtl="0" fontAlgn="base">
      <a:spcBef>
        <a:spcPct val="0"/>
      </a:spcBef>
      <a:spcAft>
        <a:spcPct val="0"/>
      </a:spcAft>
      <a:defRPr sz="4400" kern="1200">
        <a:solidFill>
          <a:schemeClr val="accent2"/>
        </a:solidFill>
        <a:latin typeface="Arial" charset="0"/>
        <a:ea typeface="+mn-ea"/>
        <a:cs typeface="Arial" charset="0"/>
      </a:defRPr>
    </a:lvl3pPr>
    <a:lvl4pPr marL="1371600" algn="l" rtl="0" fontAlgn="base">
      <a:spcBef>
        <a:spcPct val="0"/>
      </a:spcBef>
      <a:spcAft>
        <a:spcPct val="0"/>
      </a:spcAft>
      <a:defRPr sz="4400" kern="1200">
        <a:solidFill>
          <a:schemeClr val="accent2"/>
        </a:solidFill>
        <a:latin typeface="Arial" charset="0"/>
        <a:ea typeface="+mn-ea"/>
        <a:cs typeface="Arial" charset="0"/>
      </a:defRPr>
    </a:lvl4pPr>
    <a:lvl5pPr marL="1828800" algn="l" rtl="0" fontAlgn="base">
      <a:spcBef>
        <a:spcPct val="0"/>
      </a:spcBef>
      <a:spcAft>
        <a:spcPct val="0"/>
      </a:spcAft>
      <a:defRPr sz="4400" kern="1200">
        <a:solidFill>
          <a:schemeClr val="accent2"/>
        </a:solidFill>
        <a:latin typeface="Arial" charset="0"/>
        <a:ea typeface="+mn-ea"/>
        <a:cs typeface="Arial" charset="0"/>
      </a:defRPr>
    </a:lvl5pPr>
    <a:lvl6pPr marL="2286000" algn="l" defTabSz="914400" rtl="0" eaLnBrk="1" latinLnBrk="0" hangingPunct="1">
      <a:defRPr sz="4400" kern="1200">
        <a:solidFill>
          <a:schemeClr val="accent2"/>
        </a:solidFill>
        <a:latin typeface="Arial" charset="0"/>
        <a:ea typeface="+mn-ea"/>
        <a:cs typeface="Arial" charset="0"/>
      </a:defRPr>
    </a:lvl6pPr>
    <a:lvl7pPr marL="2743200" algn="l" defTabSz="914400" rtl="0" eaLnBrk="1" latinLnBrk="0" hangingPunct="1">
      <a:defRPr sz="4400" kern="1200">
        <a:solidFill>
          <a:schemeClr val="accent2"/>
        </a:solidFill>
        <a:latin typeface="Arial" charset="0"/>
        <a:ea typeface="+mn-ea"/>
        <a:cs typeface="Arial" charset="0"/>
      </a:defRPr>
    </a:lvl7pPr>
    <a:lvl8pPr marL="3200400" algn="l" defTabSz="914400" rtl="0" eaLnBrk="1" latinLnBrk="0" hangingPunct="1">
      <a:defRPr sz="4400" kern="1200">
        <a:solidFill>
          <a:schemeClr val="accent2"/>
        </a:solidFill>
        <a:latin typeface="Arial" charset="0"/>
        <a:ea typeface="+mn-ea"/>
        <a:cs typeface="Arial" charset="0"/>
      </a:defRPr>
    </a:lvl8pPr>
    <a:lvl9pPr marL="3657600" algn="l" defTabSz="914400" rtl="0" eaLnBrk="1" latinLnBrk="0" hangingPunct="1">
      <a:defRPr sz="4400" kern="1200">
        <a:solidFill>
          <a:schemeClr val="accent2"/>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60134"/>
    <a:srgbClr val="015284"/>
    <a:srgbClr val="CCECFF"/>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815" autoAdjust="0"/>
    <p:restoredTop sz="91636" autoAdjust="0"/>
  </p:normalViewPr>
  <p:slideViewPr>
    <p:cSldViewPr>
      <p:cViewPr>
        <p:scale>
          <a:sx n="100" d="100"/>
          <a:sy n="100" d="100"/>
        </p:scale>
        <p:origin x="-1860" y="-49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cs typeface="+mn-cs"/>
              </a:defRPr>
            </a:lvl1pPr>
          </a:lstStyle>
          <a:p>
            <a:pPr>
              <a:defRPr/>
            </a:pPr>
            <a:endParaRPr lang="en-US"/>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cs typeface="+mn-cs"/>
              </a:defRPr>
            </a:lvl1pPr>
          </a:lstStyle>
          <a:p>
            <a:pPr>
              <a:defRPr/>
            </a:pPr>
            <a:fld id="{A5DC5DAA-7E3C-4686-98C1-862693977B65}" type="datetimeFigureOut">
              <a:rPr lang="en-US"/>
              <a:pPr>
                <a:defRPr/>
              </a:pPr>
              <a:t>8/7/2015</a:t>
            </a:fld>
            <a:endParaRPr lang="en-US"/>
          </a:p>
        </p:txBody>
      </p:sp>
      <p:sp>
        <p:nvSpPr>
          <p:cNvPr id="4" name="Slide Image Placeholder 3"/>
          <p:cNvSpPr>
            <a:spLocks noGrp="1" noRot="1" noChangeAspect="1"/>
          </p:cNvSpPr>
          <p:nvPr>
            <p:ph type="sldImg" idx="2"/>
          </p:nvPr>
        </p:nvSpPr>
        <p:spPr>
          <a:xfrm>
            <a:off x="915988" y="744538"/>
            <a:ext cx="4965700" cy="3722687"/>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79450" y="4716463"/>
            <a:ext cx="5438775" cy="4467225"/>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cs typeface="+mn-cs"/>
              </a:defRPr>
            </a:lvl1pPr>
          </a:lstStyle>
          <a:p>
            <a:pPr>
              <a:defRPr/>
            </a:pPr>
            <a:endParaRPr lang="en-US"/>
          </a:p>
        </p:txBody>
      </p:sp>
      <p:sp>
        <p:nvSpPr>
          <p:cNvPr id="7" name="Slide Number Placeholder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cs typeface="+mn-cs"/>
              </a:defRPr>
            </a:lvl1pPr>
          </a:lstStyle>
          <a:p>
            <a:pPr>
              <a:defRPr/>
            </a:pPr>
            <a:fld id="{249F76C8-8750-405F-99F8-5F3B605918FD}" type="slidenum">
              <a:rPr lang="en-US"/>
              <a:pPr>
                <a:defRPr/>
              </a:pPr>
              <a:t>‹#›</a:t>
            </a:fld>
            <a:endParaRPr lang="en-US"/>
          </a:p>
        </p:txBody>
      </p:sp>
    </p:spTree>
    <p:extLst>
      <p:ext uri="{BB962C8B-B14F-4D97-AF65-F5344CB8AC3E}">
        <p14:creationId xmlns:p14="http://schemas.microsoft.com/office/powerpoint/2010/main" val="333353896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67488" y="1484313"/>
            <a:ext cx="1960562" cy="537368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4213" y="1484313"/>
            <a:ext cx="5730875" cy="53736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4213" y="1484313"/>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755650" y="2743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18050" y="2743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55650" y="2743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18050" y="2743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CCECFF"/>
        </a:solidFill>
        <a:effectLst/>
      </p:bgPr>
    </p:bg>
    <p:spTree>
      <p:nvGrpSpPr>
        <p:cNvPr id="1" name=""/>
        <p:cNvGrpSpPr/>
        <p:nvPr/>
      </p:nvGrpSpPr>
      <p:grpSpPr>
        <a:xfrm>
          <a:off x="0" y="0"/>
          <a:ext cx="0" cy="0"/>
          <a:chOff x="0" y="0"/>
          <a:chExt cx="0" cy="0"/>
        </a:xfrm>
      </p:grpSpPr>
      <p:pic>
        <p:nvPicPr>
          <p:cNvPr id="1026" name="Picture 20" descr="estyn_powerpoint_01"/>
          <p:cNvPicPr>
            <a:picLocks noChangeAspect="1" noChangeArrowheads="1"/>
          </p:cNvPicPr>
          <p:nvPr/>
        </p:nvPicPr>
        <p:blipFill>
          <a:blip r:embed="rId14"/>
          <a:srcRect/>
          <a:stretch>
            <a:fillRect/>
          </a:stretch>
        </p:blipFill>
        <p:spPr bwMode="auto">
          <a:xfrm>
            <a:off x="0" y="0"/>
            <a:ext cx="9144000" cy="6858000"/>
          </a:xfrm>
          <a:prstGeom prst="rect">
            <a:avLst/>
          </a:prstGeom>
          <a:noFill/>
          <a:ln w="9525">
            <a:noFill/>
            <a:miter lim="800000"/>
            <a:headEnd/>
            <a:tailEnd/>
          </a:ln>
        </p:spPr>
      </p:pic>
      <p:sp>
        <p:nvSpPr>
          <p:cNvPr id="1027" name="Rectangle 2"/>
          <p:cNvSpPr>
            <a:spLocks noGrp="1" noChangeArrowheads="1"/>
          </p:cNvSpPr>
          <p:nvPr>
            <p:ph type="title"/>
          </p:nvPr>
        </p:nvSpPr>
        <p:spPr bwMode="auto">
          <a:xfrm>
            <a:off x="684213" y="1484313"/>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smtClean="0"/>
              <a:t>Click to edit Master text styles</a:t>
            </a:r>
          </a:p>
        </p:txBody>
      </p:sp>
      <p:sp>
        <p:nvSpPr>
          <p:cNvPr id="1028" name="Rectangle 3"/>
          <p:cNvSpPr>
            <a:spLocks noGrp="1" noChangeArrowheads="1"/>
          </p:cNvSpPr>
          <p:nvPr>
            <p:ph type="body" idx="1"/>
          </p:nvPr>
        </p:nvSpPr>
        <p:spPr bwMode="auto">
          <a:xfrm>
            <a:off x="755650" y="2743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smtClean="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eaLnBrk="0" fontAlgn="base" hangingPunct="0">
        <a:spcBef>
          <a:spcPct val="0"/>
        </a:spcBef>
        <a:spcAft>
          <a:spcPct val="0"/>
        </a:spcAft>
        <a:defRPr sz="4400">
          <a:solidFill>
            <a:srgbClr val="D60134"/>
          </a:solidFill>
          <a:latin typeface="+mj-lt"/>
          <a:ea typeface="+mj-ea"/>
          <a:cs typeface="+mj-cs"/>
        </a:defRPr>
      </a:lvl1pPr>
      <a:lvl2pPr algn="ctr" rtl="0" eaLnBrk="0" fontAlgn="base" hangingPunct="0">
        <a:spcBef>
          <a:spcPct val="0"/>
        </a:spcBef>
        <a:spcAft>
          <a:spcPct val="0"/>
        </a:spcAft>
        <a:defRPr sz="4400">
          <a:solidFill>
            <a:srgbClr val="D60134"/>
          </a:solidFill>
          <a:latin typeface="Arial" charset="0"/>
        </a:defRPr>
      </a:lvl2pPr>
      <a:lvl3pPr algn="ctr" rtl="0" eaLnBrk="0" fontAlgn="base" hangingPunct="0">
        <a:spcBef>
          <a:spcPct val="0"/>
        </a:spcBef>
        <a:spcAft>
          <a:spcPct val="0"/>
        </a:spcAft>
        <a:defRPr sz="4400">
          <a:solidFill>
            <a:srgbClr val="D60134"/>
          </a:solidFill>
          <a:latin typeface="Arial" charset="0"/>
        </a:defRPr>
      </a:lvl3pPr>
      <a:lvl4pPr algn="ctr" rtl="0" eaLnBrk="0" fontAlgn="base" hangingPunct="0">
        <a:spcBef>
          <a:spcPct val="0"/>
        </a:spcBef>
        <a:spcAft>
          <a:spcPct val="0"/>
        </a:spcAft>
        <a:defRPr sz="4400">
          <a:solidFill>
            <a:srgbClr val="D60134"/>
          </a:solidFill>
          <a:latin typeface="Arial" charset="0"/>
        </a:defRPr>
      </a:lvl4pPr>
      <a:lvl5pPr algn="ctr" rtl="0" eaLnBrk="0" fontAlgn="base" hangingPunct="0">
        <a:spcBef>
          <a:spcPct val="0"/>
        </a:spcBef>
        <a:spcAft>
          <a:spcPct val="0"/>
        </a:spcAft>
        <a:defRPr sz="4400">
          <a:solidFill>
            <a:srgbClr val="D60134"/>
          </a:solidFill>
          <a:latin typeface="Arial" charset="0"/>
        </a:defRPr>
      </a:lvl5pPr>
      <a:lvl6pPr marL="457200" algn="ctr" rtl="0" eaLnBrk="1" fontAlgn="base" hangingPunct="1">
        <a:spcBef>
          <a:spcPct val="0"/>
        </a:spcBef>
        <a:spcAft>
          <a:spcPct val="0"/>
        </a:spcAft>
        <a:defRPr sz="4400">
          <a:solidFill>
            <a:srgbClr val="D60134"/>
          </a:solidFill>
          <a:latin typeface="Arial" charset="0"/>
        </a:defRPr>
      </a:lvl6pPr>
      <a:lvl7pPr marL="914400" algn="ctr" rtl="0" eaLnBrk="1" fontAlgn="base" hangingPunct="1">
        <a:spcBef>
          <a:spcPct val="0"/>
        </a:spcBef>
        <a:spcAft>
          <a:spcPct val="0"/>
        </a:spcAft>
        <a:defRPr sz="4400">
          <a:solidFill>
            <a:srgbClr val="D60134"/>
          </a:solidFill>
          <a:latin typeface="Arial" charset="0"/>
        </a:defRPr>
      </a:lvl7pPr>
      <a:lvl8pPr marL="1371600" algn="ctr" rtl="0" eaLnBrk="1" fontAlgn="base" hangingPunct="1">
        <a:spcBef>
          <a:spcPct val="0"/>
        </a:spcBef>
        <a:spcAft>
          <a:spcPct val="0"/>
        </a:spcAft>
        <a:defRPr sz="4400">
          <a:solidFill>
            <a:srgbClr val="D60134"/>
          </a:solidFill>
          <a:latin typeface="Arial" charset="0"/>
        </a:defRPr>
      </a:lvl8pPr>
      <a:lvl9pPr marL="1828800" algn="ctr" rtl="0" eaLnBrk="1" fontAlgn="base" hangingPunct="1">
        <a:spcBef>
          <a:spcPct val="0"/>
        </a:spcBef>
        <a:spcAft>
          <a:spcPct val="0"/>
        </a:spcAft>
        <a:defRPr sz="4400">
          <a:solidFill>
            <a:srgbClr val="D60134"/>
          </a:solidFill>
          <a:latin typeface="Arial" charset="0"/>
        </a:defRPr>
      </a:lvl9pPr>
    </p:titleStyle>
    <p:bodyStyle>
      <a:lvl1pPr marL="342900" indent="-342900" algn="l" rtl="0" eaLnBrk="0" fontAlgn="base" hangingPunct="0">
        <a:spcBef>
          <a:spcPct val="20000"/>
        </a:spcBef>
        <a:spcAft>
          <a:spcPct val="0"/>
        </a:spcAft>
        <a:buChar char="•"/>
        <a:defRPr sz="3200">
          <a:solidFill>
            <a:srgbClr val="015284"/>
          </a:solidFill>
          <a:latin typeface="+mn-lt"/>
          <a:ea typeface="+mn-ea"/>
          <a:cs typeface="+mn-cs"/>
        </a:defRPr>
      </a:lvl1pPr>
      <a:lvl2pPr marL="742950" indent="-285750" algn="l" rtl="0" eaLnBrk="0" fontAlgn="base" hangingPunct="0">
        <a:spcBef>
          <a:spcPct val="20000"/>
        </a:spcBef>
        <a:spcAft>
          <a:spcPct val="0"/>
        </a:spcAft>
        <a:buChar char="–"/>
        <a:defRPr sz="2800">
          <a:solidFill>
            <a:srgbClr val="015284"/>
          </a:solidFill>
          <a:latin typeface="+mn-lt"/>
        </a:defRPr>
      </a:lvl2pPr>
      <a:lvl3pPr marL="1143000" indent="-228600" algn="l" rtl="0" eaLnBrk="0" fontAlgn="base" hangingPunct="0">
        <a:spcBef>
          <a:spcPct val="20000"/>
        </a:spcBef>
        <a:spcAft>
          <a:spcPct val="0"/>
        </a:spcAft>
        <a:buChar char="•"/>
        <a:defRPr sz="2400">
          <a:solidFill>
            <a:srgbClr val="015284"/>
          </a:solidFill>
          <a:latin typeface="+mn-lt"/>
        </a:defRPr>
      </a:lvl3pPr>
      <a:lvl4pPr marL="1600200" indent="-228600" algn="l" rtl="0" eaLnBrk="0" fontAlgn="base" hangingPunct="0">
        <a:spcBef>
          <a:spcPct val="20000"/>
        </a:spcBef>
        <a:spcAft>
          <a:spcPct val="0"/>
        </a:spcAft>
        <a:buChar char="–"/>
        <a:defRPr sz="2000">
          <a:solidFill>
            <a:srgbClr val="015284"/>
          </a:solidFill>
          <a:latin typeface="+mn-lt"/>
        </a:defRPr>
      </a:lvl4pPr>
      <a:lvl5pPr marL="2057400" indent="-228600" algn="l" rtl="0" eaLnBrk="0" fontAlgn="base" hangingPunct="0">
        <a:spcBef>
          <a:spcPct val="20000"/>
        </a:spcBef>
        <a:spcAft>
          <a:spcPct val="0"/>
        </a:spcAft>
        <a:buChar char="»"/>
        <a:defRPr sz="2000">
          <a:solidFill>
            <a:srgbClr val="015284"/>
          </a:solidFill>
          <a:latin typeface="+mn-lt"/>
        </a:defRPr>
      </a:lvl5pPr>
      <a:lvl6pPr marL="2514600" indent="-228600" algn="l" rtl="0" eaLnBrk="1" fontAlgn="base" hangingPunct="1">
        <a:spcBef>
          <a:spcPct val="20000"/>
        </a:spcBef>
        <a:spcAft>
          <a:spcPct val="0"/>
        </a:spcAft>
        <a:buChar char="»"/>
        <a:defRPr sz="2000">
          <a:solidFill>
            <a:srgbClr val="015284"/>
          </a:solidFill>
          <a:latin typeface="+mn-lt"/>
        </a:defRPr>
      </a:lvl6pPr>
      <a:lvl7pPr marL="2971800" indent="-228600" algn="l" rtl="0" eaLnBrk="1" fontAlgn="base" hangingPunct="1">
        <a:spcBef>
          <a:spcPct val="20000"/>
        </a:spcBef>
        <a:spcAft>
          <a:spcPct val="0"/>
        </a:spcAft>
        <a:buChar char="»"/>
        <a:defRPr sz="2000">
          <a:solidFill>
            <a:srgbClr val="015284"/>
          </a:solidFill>
          <a:latin typeface="+mn-lt"/>
        </a:defRPr>
      </a:lvl7pPr>
      <a:lvl8pPr marL="3429000" indent="-228600" algn="l" rtl="0" eaLnBrk="1" fontAlgn="base" hangingPunct="1">
        <a:spcBef>
          <a:spcPct val="20000"/>
        </a:spcBef>
        <a:spcAft>
          <a:spcPct val="0"/>
        </a:spcAft>
        <a:buChar char="»"/>
        <a:defRPr sz="2000">
          <a:solidFill>
            <a:srgbClr val="015284"/>
          </a:solidFill>
          <a:latin typeface="+mn-lt"/>
        </a:defRPr>
      </a:lvl8pPr>
      <a:lvl9pPr marL="3886200" indent="-228600" algn="l" rtl="0" eaLnBrk="1" fontAlgn="base" hangingPunct="1">
        <a:spcBef>
          <a:spcPct val="20000"/>
        </a:spcBef>
        <a:spcAft>
          <a:spcPct val="0"/>
        </a:spcAft>
        <a:buChar char="»"/>
        <a:defRPr sz="2000">
          <a:solidFill>
            <a:srgbClr val="015284"/>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3" Type="http://schemas.openxmlformats.org/officeDocument/2006/relationships/hyperlink" Target="http://www.estyn.gov.uk/english/thematic-reports/recent-reports/" TargetMode="External"/><Relationship Id="rId2" Type="http://schemas.openxmlformats.org/officeDocument/2006/relationships/hyperlink" Target="http://www.estyn.gov.uk/cymraeg/adroddiadau-thematig/adroddiadau-diweddar/" TargetMode="Externa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6"/>
          <p:cNvSpPr>
            <a:spLocks noGrp="1"/>
          </p:cNvSpPr>
          <p:nvPr>
            <p:ph type="title"/>
          </p:nvPr>
        </p:nvSpPr>
        <p:spPr>
          <a:xfrm>
            <a:off x="684213" y="2636838"/>
            <a:ext cx="7772400" cy="1728787"/>
          </a:xfrm>
        </p:spPr>
        <p:txBody>
          <a:bodyPr/>
          <a:lstStyle/>
          <a:p>
            <a:pPr eaLnBrk="1" hangingPunct="1"/>
            <a:r>
              <a:rPr lang="en-GB" sz="3600" smtClean="0"/>
              <a:t/>
            </a:r>
            <a:br>
              <a:rPr lang="en-GB" sz="3600" smtClean="0"/>
            </a:br>
            <a:r>
              <a:rPr lang="cy-GB" sz="3600" smtClean="0">
                <a:solidFill>
                  <a:srgbClr val="015284"/>
                </a:solidFill>
              </a:rPr>
              <a:t>ADCDF: Cynnydd mewn addysg ar gyfer datblygu cynaliadwy a dinasyddiaeth fyd-eang</a:t>
            </a:r>
            <a:r>
              <a:rPr lang="cy-GB" sz="3400" smtClean="0">
                <a:solidFill>
                  <a:srgbClr val="015284"/>
                </a:solidFill>
              </a:rPr>
              <a:t/>
            </a:r>
            <a:br>
              <a:rPr lang="cy-GB" sz="3400" smtClean="0">
                <a:solidFill>
                  <a:srgbClr val="015284"/>
                </a:solidFill>
              </a:rPr>
            </a:br>
            <a:r>
              <a:rPr lang="en-GB" sz="3600" smtClean="0"/>
              <a:t>ESDGC: Progress in education for sustainable development and global citizenship</a:t>
            </a:r>
            <a:br>
              <a:rPr lang="en-GB" sz="3600" smtClean="0"/>
            </a:br>
            <a:endParaRPr lang="en-GB" sz="3400" smtClean="0">
              <a:solidFill>
                <a:srgbClr val="015284"/>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2"/>
          <p:cNvSpPr>
            <a:spLocks noGrp="1" noChangeArrowheads="1"/>
          </p:cNvSpPr>
          <p:nvPr>
            <p:ph type="title"/>
          </p:nvPr>
        </p:nvSpPr>
        <p:spPr>
          <a:xfrm>
            <a:off x="323850" y="260350"/>
            <a:ext cx="7772400" cy="719138"/>
          </a:xfrm>
        </p:spPr>
        <p:txBody>
          <a:bodyPr/>
          <a:lstStyle/>
          <a:p>
            <a:pPr eaLnBrk="1" hangingPunct="1"/>
            <a:r>
              <a:rPr lang="en-GB" sz="3600" smtClean="0">
                <a:solidFill>
                  <a:srgbClr val="015284"/>
                </a:solidFill>
              </a:rPr>
              <a:t>Prif ganfyddiadau</a:t>
            </a:r>
            <a:br>
              <a:rPr lang="en-GB" sz="3600" smtClean="0">
                <a:solidFill>
                  <a:srgbClr val="015284"/>
                </a:solidFill>
              </a:rPr>
            </a:br>
            <a:r>
              <a:rPr lang="en-GB" sz="3600" smtClean="0"/>
              <a:t>Main findings</a:t>
            </a:r>
            <a:endParaRPr lang="en-US" sz="3600" smtClean="0">
              <a:solidFill>
                <a:srgbClr val="015284"/>
              </a:solidFill>
            </a:endParaRPr>
          </a:p>
        </p:txBody>
      </p:sp>
      <p:sp>
        <p:nvSpPr>
          <p:cNvPr id="24578" name="Rectangle 4"/>
          <p:cNvSpPr>
            <a:spLocks noGrp="1" noChangeArrowheads="1"/>
          </p:cNvSpPr>
          <p:nvPr>
            <p:ph type="body" sz="half" idx="2"/>
          </p:nvPr>
        </p:nvSpPr>
        <p:spPr>
          <a:xfrm>
            <a:off x="468313" y="1528763"/>
            <a:ext cx="4248150" cy="5329237"/>
          </a:xfrm>
        </p:spPr>
        <p:txBody>
          <a:bodyPr/>
          <a:lstStyle/>
          <a:p>
            <a:pPr eaLnBrk="1" hangingPunct="1">
              <a:lnSpc>
                <a:spcPct val="90000"/>
              </a:lnSpc>
            </a:pPr>
            <a:r>
              <a:rPr lang="cy-GB" sz="1800" dirty="0" smtClean="0"/>
              <a:t>Mae gan fwyafrif yr ysgolion yr ymwelwyd â nhw gynlluniau effeithiol ar gyfer datblygu a chyflwyno ADCDF.  Mae bron pob ysgol yn addysgu agweddau ar ADCDF yn effeithiol trwy amrywiaeth o bynciau.  </a:t>
            </a:r>
          </a:p>
          <a:p>
            <a:pPr eaLnBrk="1" hangingPunct="1">
              <a:lnSpc>
                <a:spcPct val="90000"/>
              </a:lnSpc>
            </a:pPr>
            <a:r>
              <a:rPr lang="cy-GB" sz="1800" dirty="0" smtClean="0"/>
              <a:t>Mae ysgolion sydd </a:t>
            </a:r>
            <a:r>
              <a:rPr lang="cy-GB" sz="1800" dirty="0" err="1" smtClean="0"/>
              <a:t>â’r</a:t>
            </a:r>
            <a:r>
              <a:rPr lang="cy-GB" sz="1800" dirty="0" smtClean="0"/>
              <a:t> cynllunio mwyaf effeithiol yn cynnwys cyfleoedd i ddisgyblion ddatblygu eu medrau rhifedd, llythrennedd a meddwl o fewn prosiectau thematig trawsgwricwlaidd sy’n canolbwyntio ar ADCDF.  Fodd bynnag, mewn llawer o’r ysgolion yr ymwelwyd â nhw, nid yw athrawon yn ymgorffori cyfleoedd digon da i ddisgyblion ddefnyddio eu medrau llythrennedd a rhifedd mewn gwaith ADCDF.  Nid yw hyn wedi gwella er 2006. </a:t>
            </a:r>
          </a:p>
          <a:p>
            <a:pPr marL="0" indent="0" eaLnBrk="1" hangingPunct="1">
              <a:lnSpc>
                <a:spcPct val="90000"/>
              </a:lnSpc>
            </a:pPr>
            <a:endParaRPr lang="cy-GB" sz="2000" dirty="0" smtClean="0"/>
          </a:p>
        </p:txBody>
      </p:sp>
      <p:sp>
        <p:nvSpPr>
          <p:cNvPr id="24579" name="Rectangle 4"/>
          <p:cNvSpPr txBox="1">
            <a:spLocks noChangeArrowheads="1"/>
          </p:cNvSpPr>
          <p:nvPr/>
        </p:nvSpPr>
        <p:spPr bwMode="auto">
          <a:xfrm>
            <a:off x="4716463" y="1528763"/>
            <a:ext cx="4248150" cy="5329237"/>
          </a:xfrm>
          <a:prstGeom prst="rect">
            <a:avLst/>
          </a:prstGeom>
          <a:noFill/>
          <a:ln w="9525">
            <a:noFill/>
            <a:miter lim="800000"/>
            <a:headEnd/>
            <a:tailEnd/>
          </a:ln>
        </p:spPr>
        <p:txBody>
          <a:bodyPr/>
          <a:lstStyle/>
          <a:p>
            <a:pPr marL="342900" indent="-342900">
              <a:spcBef>
                <a:spcPct val="20000"/>
              </a:spcBef>
              <a:buFontTx/>
              <a:buChar char="•"/>
            </a:pPr>
            <a:r>
              <a:rPr lang="en-GB" sz="1800">
                <a:solidFill>
                  <a:srgbClr val="C00000"/>
                </a:solidFill>
                <a:cs typeface="Times New Roman" pitchFamily="18" charset="0"/>
              </a:rPr>
              <a:t>The majority of the schools visited have effective plans for developing and delivering ESDGC.  Almost all schools teach aspects of ESDGC effectively through a variety of subjects.  </a:t>
            </a:r>
            <a:endParaRPr lang="en-GB" sz="1800">
              <a:solidFill>
                <a:srgbClr val="C00000"/>
              </a:solidFill>
              <a:latin typeface="Times New Roman" pitchFamily="18" charset="0"/>
              <a:cs typeface="Times New Roman" pitchFamily="18" charset="0"/>
            </a:endParaRPr>
          </a:p>
          <a:p>
            <a:pPr marL="342900" indent="-342900">
              <a:spcBef>
                <a:spcPct val="20000"/>
              </a:spcBef>
              <a:buFontTx/>
              <a:buChar char="•"/>
            </a:pPr>
            <a:r>
              <a:rPr lang="en-GB" sz="1800">
                <a:solidFill>
                  <a:srgbClr val="C00000"/>
                </a:solidFill>
                <a:cs typeface="Times New Roman" pitchFamily="18" charset="0"/>
              </a:rPr>
              <a:t>Schools with the most effective planning include opportunities for pupils to develop their numeracy, literacy and thinking skills within cross-curricular thematic projects that focus on ESDGC.  However, in many of the schools visited, teachers do not incorporate good enough opportunities for pupils to use their literacy and numeracy skills in ESDGC work.  This has not improved since 2006. </a:t>
            </a:r>
          </a:p>
          <a:p>
            <a:pPr marL="342900" indent="-342900">
              <a:spcBef>
                <a:spcPct val="20000"/>
              </a:spcBef>
            </a:pPr>
            <a:endParaRPr lang="en-GB" sz="1800">
              <a:solidFill>
                <a:srgbClr val="015284"/>
              </a:solidFill>
              <a:latin typeface="Times New Roman" pitchFamily="18" charset="0"/>
              <a:cs typeface="Times New Roman" pitchFamily="18" charset="0"/>
            </a:endParaRPr>
          </a:p>
          <a:p>
            <a:pPr marL="342900" indent="-342900">
              <a:spcBef>
                <a:spcPct val="20000"/>
              </a:spcBef>
            </a:pPr>
            <a:endParaRPr lang="en-GB" sz="1800">
              <a:solidFill>
                <a:srgbClr val="015284"/>
              </a:solidFill>
              <a:latin typeface="Times New Roman" pitchFamily="18" charset="0"/>
              <a:cs typeface="Times New Roman" pitchFamily="18" charset="0"/>
            </a:endParaRPr>
          </a:p>
          <a:p>
            <a:pPr marL="342900" indent="-342900">
              <a:spcBef>
                <a:spcPct val="20000"/>
              </a:spcBef>
            </a:pPr>
            <a:endParaRPr lang="en-GB" sz="1800">
              <a:solidFill>
                <a:srgbClr val="015284"/>
              </a:solidFill>
              <a:latin typeface="Times New Roman" pitchFamily="18" charset="0"/>
              <a:cs typeface="Times New Roman" pitchFamily="18" charset="0"/>
            </a:endParaRPr>
          </a:p>
          <a:p>
            <a:pPr marL="342900" indent="-342900">
              <a:spcBef>
                <a:spcPct val="20000"/>
              </a:spcBef>
              <a:buFontTx/>
              <a:buChar char="•"/>
            </a:pPr>
            <a:endParaRPr lang="en-GB" sz="1800">
              <a:solidFill>
                <a:srgbClr val="015284"/>
              </a:solidFill>
              <a:latin typeface="Times New Roman" pitchFamily="18" charset="0"/>
              <a:cs typeface="Times New Roman" pitchFamily="18" charset="0"/>
            </a:endParaRPr>
          </a:p>
          <a:p>
            <a:pPr marL="342900" indent="-342900">
              <a:spcBef>
                <a:spcPct val="20000"/>
              </a:spcBef>
              <a:buFontTx/>
              <a:buChar char="•"/>
            </a:pPr>
            <a:endParaRPr lang="en-US" sz="2000">
              <a:solidFill>
                <a:srgbClr val="015284"/>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2"/>
          <p:cNvSpPr>
            <a:spLocks noGrp="1" noChangeArrowheads="1"/>
          </p:cNvSpPr>
          <p:nvPr>
            <p:ph type="title"/>
          </p:nvPr>
        </p:nvSpPr>
        <p:spPr>
          <a:xfrm>
            <a:off x="323850" y="260350"/>
            <a:ext cx="7772400" cy="719138"/>
          </a:xfrm>
        </p:spPr>
        <p:txBody>
          <a:bodyPr/>
          <a:lstStyle/>
          <a:p>
            <a:pPr eaLnBrk="1" hangingPunct="1"/>
            <a:r>
              <a:rPr lang="en-GB" sz="3600" smtClean="0">
                <a:solidFill>
                  <a:srgbClr val="015284"/>
                </a:solidFill>
              </a:rPr>
              <a:t>Prif ganfyddiadau</a:t>
            </a:r>
            <a:br>
              <a:rPr lang="en-GB" sz="3600" smtClean="0">
                <a:solidFill>
                  <a:srgbClr val="015284"/>
                </a:solidFill>
              </a:rPr>
            </a:br>
            <a:r>
              <a:rPr lang="en-GB" sz="3600" smtClean="0"/>
              <a:t>Main findings</a:t>
            </a:r>
            <a:endParaRPr lang="en-US" sz="3600" smtClean="0">
              <a:solidFill>
                <a:srgbClr val="015284"/>
              </a:solidFill>
            </a:endParaRPr>
          </a:p>
        </p:txBody>
      </p:sp>
      <p:sp>
        <p:nvSpPr>
          <p:cNvPr id="25602" name="Rectangle 4"/>
          <p:cNvSpPr>
            <a:spLocks noGrp="1" noChangeArrowheads="1"/>
          </p:cNvSpPr>
          <p:nvPr>
            <p:ph type="body" sz="half" idx="2"/>
          </p:nvPr>
        </p:nvSpPr>
        <p:spPr>
          <a:xfrm>
            <a:off x="468313" y="1268413"/>
            <a:ext cx="4248150" cy="4968875"/>
          </a:xfrm>
        </p:spPr>
        <p:txBody>
          <a:bodyPr/>
          <a:lstStyle/>
          <a:p>
            <a:pPr eaLnBrk="1" hangingPunct="1"/>
            <a:r>
              <a:rPr lang="cy-GB" altLang="zh-CN" sz="1800" dirty="0" smtClean="0">
                <a:ea typeface="宋体"/>
                <a:cs typeface="宋体"/>
              </a:rPr>
              <a:t>Mae pob un o’r ysgolion yr ymwelwyd â nhw yn darparu ystod eang o weithgareddau allgyrsiol a gweithgareddau eraill i hyrwyddo ADCDF ac ymestyn gwybodaeth a phrofiadau disgyblion.  Mae pob un o’r ysgolion yr ymwelwyd â nhw yn dilyn o leiaf un cynllun achrededig mewn meysydd sy’n gysylltiedig ag ADCDF.  Fodd bynnag, prin yw’r ysgolion sy’n casglu tystiolaeth i asesu’r effaith y mae’r cynlluniau hyn wedi’i chael ar ddealltwriaeth disgyblion o gysyniadau ADCDF</a:t>
            </a:r>
            <a:r>
              <a:rPr lang="cy-GB" sz="1800" dirty="0" smtClean="0"/>
              <a:t>.</a:t>
            </a:r>
          </a:p>
          <a:p>
            <a:pPr marL="0" indent="0" eaLnBrk="1" hangingPunct="1">
              <a:buFontTx/>
              <a:buNone/>
            </a:pPr>
            <a:endParaRPr lang="cy-GB" sz="1800" dirty="0" smtClean="0">
              <a:latin typeface="Times New Roman" pitchFamily="18" charset="0"/>
              <a:cs typeface="Times New Roman" pitchFamily="18" charset="0"/>
            </a:endParaRPr>
          </a:p>
        </p:txBody>
      </p:sp>
      <p:sp>
        <p:nvSpPr>
          <p:cNvPr id="25603" name="Rectangle 4"/>
          <p:cNvSpPr txBox="1">
            <a:spLocks noChangeArrowheads="1"/>
          </p:cNvSpPr>
          <p:nvPr/>
        </p:nvSpPr>
        <p:spPr bwMode="auto">
          <a:xfrm>
            <a:off x="4756150" y="1420813"/>
            <a:ext cx="4248150" cy="4968875"/>
          </a:xfrm>
          <a:prstGeom prst="rect">
            <a:avLst/>
          </a:prstGeom>
          <a:noFill/>
          <a:ln w="9525">
            <a:noFill/>
            <a:miter lim="800000"/>
            <a:headEnd/>
            <a:tailEnd/>
          </a:ln>
        </p:spPr>
        <p:txBody>
          <a:bodyPr/>
          <a:lstStyle/>
          <a:p>
            <a:pPr marL="342900" indent="-342900">
              <a:spcBef>
                <a:spcPct val="20000"/>
              </a:spcBef>
              <a:buFontTx/>
              <a:buChar char="•"/>
            </a:pPr>
            <a:r>
              <a:rPr lang="en-GB" sz="1800">
                <a:solidFill>
                  <a:srgbClr val="C00000"/>
                </a:solidFill>
                <a:cs typeface="Times New Roman" pitchFamily="18" charset="0"/>
              </a:rPr>
              <a:t>All the schools visited provide a wide range of extra-curricular and other activities to promote ESDGC and extend pupils’ knowledge and experience.  A</a:t>
            </a:r>
            <a:r>
              <a:rPr lang="en-GB" sz="1800">
                <a:solidFill>
                  <a:srgbClr val="C00000"/>
                </a:solidFill>
              </a:rPr>
              <a:t>ll the schools visited follow at least one accredited scheme in areas related to ESDGC.  However, few schools collect evidence to assess the impact that following these schemes has had on pupils’ understanding of ESDGC concepts.</a:t>
            </a:r>
            <a:endParaRPr lang="en-GB" sz="1800">
              <a:solidFill>
                <a:srgbClr val="C0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p:cNvSpPr>
            <a:spLocks noGrp="1" noChangeArrowheads="1"/>
          </p:cNvSpPr>
          <p:nvPr>
            <p:ph type="title"/>
          </p:nvPr>
        </p:nvSpPr>
        <p:spPr>
          <a:xfrm>
            <a:off x="323850" y="260350"/>
            <a:ext cx="7772400" cy="719138"/>
          </a:xfrm>
        </p:spPr>
        <p:txBody>
          <a:bodyPr/>
          <a:lstStyle/>
          <a:p>
            <a:pPr eaLnBrk="1" hangingPunct="1"/>
            <a:r>
              <a:rPr lang="en-GB" sz="3600" smtClean="0">
                <a:solidFill>
                  <a:srgbClr val="015284"/>
                </a:solidFill>
              </a:rPr>
              <a:t>Prif ganfyddiadau</a:t>
            </a:r>
            <a:br>
              <a:rPr lang="en-GB" sz="3600" smtClean="0">
                <a:solidFill>
                  <a:srgbClr val="015284"/>
                </a:solidFill>
              </a:rPr>
            </a:br>
            <a:r>
              <a:rPr lang="en-GB" sz="3600" smtClean="0"/>
              <a:t>Main findings</a:t>
            </a:r>
            <a:endParaRPr lang="en-US" sz="3600" smtClean="0">
              <a:solidFill>
                <a:srgbClr val="015284"/>
              </a:solidFill>
            </a:endParaRPr>
          </a:p>
        </p:txBody>
      </p:sp>
      <p:sp>
        <p:nvSpPr>
          <p:cNvPr id="26626" name="Rectangle 4"/>
          <p:cNvSpPr>
            <a:spLocks noGrp="1" noChangeArrowheads="1"/>
          </p:cNvSpPr>
          <p:nvPr>
            <p:ph type="body" sz="half" idx="2"/>
          </p:nvPr>
        </p:nvSpPr>
        <p:spPr>
          <a:xfrm>
            <a:off x="468313" y="1268413"/>
            <a:ext cx="4248150" cy="4968875"/>
          </a:xfrm>
        </p:spPr>
        <p:txBody>
          <a:bodyPr/>
          <a:lstStyle/>
          <a:p>
            <a:pPr marL="400050" indent="-285750" eaLnBrk="1" hangingPunct="1">
              <a:buFontTx/>
              <a:buNone/>
            </a:pPr>
            <a:r>
              <a:rPr lang="cy-GB" sz="1800" b="1" smtClean="0"/>
              <a:t>Arweinyddiaeth, rheolaeth a</a:t>
            </a:r>
          </a:p>
          <a:p>
            <a:pPr marL="400050" indent="-285750" eaLnBrk="1" hangingPunct="1">
              <a:buFontTx/>
              <a:buNone/>
            </a:pPr>
            <a:r>
              <a:rPr lang="cy-GB" sz="1800" b="1" smtClean="0"/>
              <a:t>chymorth ar gyfer ADCDF</a:t>
            </a:r>
            <a:r>
              <a:rPr lang="cy-GB" sz="1800" smtClean="0"/>
              <a:t> </a:t>
            </a:r>
          </a:p>
          <a:p>
            <a:pPr marL="400050" indent="-285750" eaLnBrk="1" hangingPunct="1"/>
            <a:r>
              <a:rPr lang="cy-GB" sz="1800" smtClean="0"/>
              <a:t>Pan fydd ysgolion wedi nodi aelodau o staff sydd â chyfrifoldeb clir am arwain a datblygu ADCDF, mae’r ddarpariaeth yn effeithiol ar y cyfan ac mae dealltwriaeth disgyblion o gysyniadau allweddol o leiaf yn dda.  Pan nad yw cyfrifoldebau’n ddigon clir, nid yw hyn yn wir.</a:t>
            </a:r>
          </a:p>
        </p:txBody>
      </p:sp>
      <p:sp>
        <p:nvSpPr>
          <p:cNvPr id="26627" name="Rectangle 4"/>
          <p:cNvSpPr txBox="1">
            <a:spLocks noChangeArrowheads="1"/>
          </p:cNvSpPr>
          <p:nvPr/>
        </p:nvSpPr>
        <p:spPr bwMode="auto">
          <a:xfrm>
            <a:off x="4643438" y="1420813"/>
            <a:ext cx="4248150" cy="4968875"/>
          </a:xfrm>
          <a:prstGeom prst="rect">
            <a:avLst/>
          </a:prstGeom>
          <a:noFill/>
          <a:ln w="9525">
            <a:noFill/>
            <a:miter lim="800000"/>
            <a:headEnd/>
            <a:tailEnd/>
          </a:ln>
        </p:spPr>
        <p:txBody>
          <a:bodyPr/>
          <a:lstStyle/>
          <a:p>
            <a:pPr marL="114300">
              <a:spcBef>
                <a:spcPct val="20000"/>
              </a:spcBef>
            </a:pPr>
            <a:r>
              <a:rPr lang="en-GB" sz="1800" b="1">
                <a:solidFill>
                  <a:srgbClr val="C00000"/>
                </a:solidFill>
              </a:rPr>
              <a:t>Leadership, management and support for </a:t>
            </a:r>
            <a:r>
              <a:rPr lang="en-GB" sz="1800" b="1">
                <a:solidFill>
                  <a:srgbClr val="C00000"/>
                </a:solidFill>
                <a:cs typeface="Times New Roman" pitchFamily="18" charset="0"/>
              </a:rPr>
              <a:t>ESDGC</a:t>
            </a:r>
            <a:endParaRPr lang="en-GB" sz="1800">
              <a:solidFill>
                <a:srgbClr val="C00000"/>
              </a:solidFill>
              <a:latin typeface="Times New Roman" pitchFamily="18" charset="0"/>
              <a:cs typeface="Times New Roman" pitchFamily="18" charset="0"/>
            </a:endParaRPr>
          </a:p>
          <a:p>
            <a:pPr marL="114300">
              <a:spcBef>
                <a:spcPct val="20000"/>
              </a:spcBef>
              <a:buFontTx/>
              <a:buChar char="•"/>
            </a:pPr>
            <a:r>
              <a:rPr lang="en-GB" sz="1800">
                <a:solidFill>
                  <a:srgbClr val="C00000"/>
                </a:solidFill>
                <a:cs typeface="Times New Roman" pitchFamily="18" charset="0"/>
              </a:rPr>
              <a:t> </a:t>
            </a:r>
            <a:r>
              <a:rPr lang="en-GB" sz="1800">
                <a:solidFill>
                  <a:srgbClr val="C00000"/>
                </a:solidFill>
              </a:rPr>
              <a:t>Where schools have identified members of staff with clear responsibility for leading and developing ESDGC, the provision is generally effective and pupils’ understanding of key concepts is at least good.  Where responsibilities are not clear enough, this is not the case.</a:t>
            </a:r>
          </a:p>
          <a:p>
            <a:pPr marL="114300">
              <a:spcBef>
                <a:spcPct val="20000"/>
              </a:spcBef>
              <a:buFontTx/>
              <a:buChar char="•"/>
            </a:pPr>
            <a:endParaRPr lang="en-GB" sz="1800">
              <a:solidFill>
                <a:srgbClr val="C0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2"/>
          <p:cNvSpPr>
            <a:spLocks noGrp="1" noChangeArrowheads="1"/>
          </p:cNvSpPr>
          <p:nvPr>
            <p:ph type="title"/>
          </p:nvPr>
        </p:nvSpPr>
        <p:spPr>
          <a:xfrm>
            <a:off x="323850" y="260350"/>
            <a:ext cx="7772400" cy="719138"/>
          </a:xfrm>
        </p:spPr>
        <p:txBody>
          <a:bodyPr/>
          <a:lstStyle/>
          <a:p>
            <a:pPr eaLnBrk="1" hangingPunct="1"/>
            <a:r>
              <a:rPr lang="en-GB" sz="3600" smtClean="0">
                <a:solidFill>
                  <a:srgbClr val="015284"/>
                </a:solidFill>
              </a:rPr>
              <a:t>Prif ganfyddiadau</a:t>
            </a:r>
            <a:br>
              <a:rPr lang="en-GB" sz="3600" smtClean="0">
                <a:solidFill>
                  <a:srgbClr val="015284"/>
                </a:solidFill>
              </a:rPr>
            </a:br>
            <a:r>
              <a:rPr lang="en-GB" sz="3600" smtClean="0"/>
              <a:t>Main findings</a:t>
            </a:r>
            <a:endParaRPr lang="en-US" sz="3600" smtClean="0">
              <a:solidFill>
                <a:srgbClr val="015284"/>
              </a:solidFill>
            </a:endParaRPr>
          </a:p>
        </p:txBody>
      </p:sp>
      <p:sp>
        <p:nvSpPr>
          <p:cNvPr id="27650" name="Rectangle 4"/>
          <p:cNvSpPr>
            <a:spLocks noGrp="1" noChangeArrowheads="1"/>
          </p:cNvSpPr>
          <p:nvPr>
            <p:ph type="body" sz="half" idx="2"/>
          </p:nvPr>
        </p:nvSpPr>
        <p:spPr>
          <a:xfrm>
            <a:off x="468313" y="1557338"/>
            <a:ext cx="4248150" cy="4968875"/>
          </a:xfrm>
        </p:spPr>
        <p:txBody>
          <a:bodyPr/>
          <a:lstStyle/>
          <a:p>
            <a:pPr eaLnBrk="1" hangingPunct="1">
              <a:lnSpc>
                <a:spcPct val="80000"/>
              </a:lnSpc>
            </a:pPr>
            <a:r>
              <a:rPr lang="cy-GB" sz="1800" dirty="0" smtClean="0"/>
              <a:t>Mae gan athrawon lawer o hyder wrth gyflwyno ADCDF mewn llawer o’r ysgolion yr ymwelwyd â nhw.  Pan na roddwyd blaenoriaeth i hyfforddiant, nid yw aelodau o staff yn hyderus i addysgu’r cysyniadau mwy cymhleth sy’n gysylltiedig ag ADCDF.  Byddai’r rhan fwyaf o ysgolion yr ymwelwyd â nhw yn elwa ar ragor o hyfforddiant mewn agweddau penodol ar ADCDF.  Byddai cyfeirlyfr o gysylltiadau arfer dda yn ddefnyddiol.</a:t>
            </a:r>
          </a:p>
          <a:p>
            <a:pPr eaLnBrk="1" hangingPunct="1">
              <a:lnSpc>
                <a:spcPct val="80000"/>
              </a:lnSpc>
            </a:pPr>
            <a:r>
              <a:rPr lang="cy-GB" sz="1800" dirty="0" smtClean="0"/>
              <a:t>Mae’r rhan fwyaf o’r ysgolion yr ymwelwyd â nhw yn cynnwys agweddau ar ADCDF yn eu gweithdrefnau </a:t>
            </a:r>
            <a:r>
              <a:rPr lang="cy-GB" sz="1800" dirty="0" err="1" smtClean="0"/>
              <a:t>hunanarfarnu</a:t>
            </a:r>
            <a:r>
              <a:rPr lang="cy-GB" sz="1800" dirty="0" smtClean="0"/>
              <a:t>.  Yn gyffredinol, mae arweinwyr yn arfarnu’r cynllunio a’r cyflwyno, ond ychydig iawn o ysgolion sy’n arfarnu effaith y ddarpariaeth ar ddealltwriaeth disgyblion o ADCDF.</a:t>
            </a:r>
          </a:p>
          <a:p>
            <a:pPr marL="0" indent="0" eaLnBrk="1" hangingPunct="1">
              <a:lnSpc>
                <a:spcPct val="80000"/>
              </a:lnSpc>
              <a:buFontTx/>
              <a:buNone/>
            </a:pPr>
            <a:endParaRPr lang="cy-GB" sz="1600" dirty="0" smtClean="0"/>
          </a:p>
        </p:txBody>
      </p:sp>
      <p:sp>
        <p:nvSpPr>
          <p:cNvPr id="27651" name="Rectangle 4"/>
          <p:cNvSpPr txBox="1">
            <a:spLocks noChangeArrowheads="1"/>
          </p:cNvSpPr>
          <p:nvPr/>
        </p:nvSpPr>
        <p:spPr bwMode="auto">
          <a:xfrm>
            <a:off x="4716463" y="1431925"/>
            <a:ext cx="4248150" cy="4968875"/>
          </a:xfrm>
          <a:prstGeom prst="rect">
            <a:avLst/>
          </a:prstGeom>
          <a:noFill/>
          <a:ln w="9525">
            <a:noFill/>
            <a:miter lim="800000"/>
            <a:headEnd/>
            <a:tailEnd/>
          </a:ln>
        </p:spPr>
        <p:txBody>
          <a:bodyPr/>
          <a:lstStyle/>
          <a:p>
            <a:pPr marL="342900" indent="-342900">
              <a:spcBef>
                <a:spcPct val="20000"/>
              </a:spcBef>
              <a:buFontTx/>
              <a:buChar char="•"/>
            </a:pPr>
            <a:r>
              <a:rPr lang="en-GB" sz="1800">
                <a:solidFill>
                  <a:srgbClr val="C00000"/>
                </a:solidFill>
              </a:rPr>
              <a:t>The confidence of teachers in delivering ESDGC is high in many of the schools visited.  Where training has not been a priority, members of staff lack confidence in teaching the more complex concepts related to ESDGC.  Most schools visited would benefit from further training in specific aspects of ESDGC.  A directory of good practice contacts would be helpful.</a:t>
            </a:r>
            <a:endParaRPr lang="en-GB" sz="1800">
              <a:solidFill>
                <a:srgbClr val="C00000"/>
              </a:solidFill>
              <a:latin typeface="Times New Roman" pitchFamily="18" charset="0"/>
              <a:cs typeface="Times New Roman" pitchFamily="18" charset="0"/>
            </a:endParaRPr>
          </a:p>
          <a:p>
            <a:pPr marL="342900" indent="-342900">
              <a:spcBef>
                <a:spcPct val="20000"/>
              </a:spcBef>
              <a:buFontTx/>
              <a:buChar char="•"/>
            </a:pPr>
            <a:r>
              <a:rPr lang="en-GB" sz="1800">
                <a:solidFill>
                  <a:srgbClr val="C00000"/>
                </a:solidFill>
              </a:rPr>
              <a:t>Most of the schools visited include aspects of ESDGC within their self-evaluation procedures.  Leaders generally evaluate the planning and delivery, but very few schools evaluate the impact of provision on pupils’ understanding of ESDGC.</a:t>
            </a:r>
            <a:endParaRPr lang="en-GB" sz="1800">
              <a:solidFill>
                <a:srgbClr val="C00000"/>
              </a:solidFill>
              <a:latin typeface="Times New Roman" pitchFamily="18" charset="0"/>
              <a:cs typeface="Times New Roman" pitchFamily="18" charset="0"/>
            </a:endParaRPr>
          </a:p>
          <a:p>
            <a:pPr marL="342900" indent="-342900">
              <a:spcBef>
                <a:spcPct val="20000"/>
              </a:spcBef>
              <a:buFontTx/>
              <a:buChar char="•"/>
            </a:pPr>
            <a:endParaRPr lang="en-US" sz="2800">
              <a:solidFill>
                <a:srgbClr val="015284"/>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2"/>
          <p:cNvSpPr>
            <a:spLocks noGrp="1" noChangeArrowheads="1"/>
          </p:cNvSpPr>
          <p:nvPr>
            <p:ph type="title"/>
          </p:nvPr>
        </p:nvSpPr>
        <p:spPr>
          <a:xfrm>
            <a:off x="323850" y="260350"/>
            <a:ext cx="7772400" cy="719138"/>
          </a:xfrm>
        </p:spPr>
        <p:txBody>
          <a:bodyPr/>
          <a:lstStyle/>
          <a:p>
            <a:pPr eaLnBrk="1" hangingPunct="1"/>
            <a:r>
              <a:rPr lang="en-GB" sz="3600" smtClean="0">
                <a:solidFill>
                  <a:srgbClr val="015284"/>
                </a:solidFill>
              </a:rPr>
              <a:t>Prif ganfyddiadau</a:t>
            </a:r>
            <a:br>
              <a:rPr lang="en-GB" sz="3600" smtClean="0">
                <a:solidFill>
                  <a:srgbClr val="015284"/>
                </a:solidFill>
              </a:rPr>
            </a:br>
            <a:r>
              <a:rPr lang="en-GB" sz="3600" smtClean="0"/>
              <a:t>Main findings</a:t>
            </a:r>
            <a:endParaRPr lang="en-US" sz="3600" smtClean="0">
              <a:solidFill>
                <a:srgbClr val="015284"/>
              </a:solidFill>
            </a:endParaRPr>
          </a:p>
        </p:txBody>
      </p:sp>
      <p:sp>
        <p:nvSpPr>
          <p:cNvPr id="28674" name="Rectangle 4"/>
          <p:cNvSpPr>
            <a:spLocks noGrp="1" noChangeArrowheads="1"/>
          </p:cNvSpPr>
          <p:nvPr>
            <p:ph type="body" sz="half" idx="2"/>
          </p:nvPr>
        </p:nvSpPr>
        <p:spPr>
          <a:xfrm>
            <a:off x="468313" y="1268413"/>
            <a:ext cx="4248150" cy="4968875"/>
          </a:xfrm>
        </p:spPr>
        <p:txBody>
          <a:bodyPr/>
          <a:lstStyle/>
          <a:p>
            <a:pPr eaLnBrk="1" hangingPunct="1"/>
            <a:r>
              <a:rPr lang="cy-GB" sz="1800" smtClean="0"/>
              <a:t>Mae gan aelod o’r corff llywodraethol gyfrifoldeb penodol am ADCDF mewn llawer o’r ysgolion yr ymwelwyd â nhw.  Ychydig iawn o lywodraethwyr sydd wedi cael hyfforddiant heblaw gan yr ysgol neu sy’n teimlo’n ddigon hyderus i herio’r ysgolion mewn perthynas ag ADCDF.</a:t>
            </a:r>
          </a:p>
          <a:p>
            <a:pPr eaLnBrk="1" hangingPunct="1">
              <a:buFontTx/>
              <a:buNone/>
            </a:pPr>
            <a:endParaRPr lang="cy-GB" sz="1800" smtClean="0"/>
          </a:p>
        </p:txBody>
      </p:sp>
      <p:sp>
        <p:nvSpPr>
          <p:cNvPr id="28675" name="Rectangle 4"/>
          <p:cNvSpPr txBox="1">
            <a:spLocks noChangeArrowheads="1"/>
          </p:cNvSpPr>
          <p:nvPr/>
        </p:nvSpPr>
        <p:spPr bwMode="auto">
          <a:xfrm>
            <a:off x="4775200" y="1470025"/>
            <a:ext cx="4248150" cy="4968875"/>
          </a:xfrm>
          <a:prstGeom prst="rect">
            <a:avLst/>
          </a:prstGeom>
          <a:noFill/>
          <a:ln w="9525">
            <a:noFill/>
            <a:miter lim="800000"/>
            <a:headEnd/>
            <a:tailEnd/>
          </a:ln>
        </p:spPr>
        <p:txBody>
          <a:bodyPr/>
          <a:lstStyle/>
          <a:p>
            <a:pPr marL="342900" indent="-342900">
              <a:spcBef>
                <a:spcPct val="20000"/>
              </a:spcBef>
              <a:buFontTx/>
              <a:buChar char="•"/>
            </a:pPr>
            <a:r>
              <a:rPr lang="en-GB" sz="1800">
                <a:solidFill>
                  <a:srgbClr val="C00000"/>
                </a:solidFill>
              </a:rPr>
              <a:t>Many of the schools visited have a member of the governing body with particular responsibility for ESDGC.  Very few governors have received training other than from the school or feel confident enough to challenge the schools in relation to ESDGC.</a:t>
            </a:r>
            <a:endParaRPr lang="en-GB" sz="1800">
              <a:solidFill>
                <a:srgbClr val="C00000"/>
              </a:solidFill>
              <a:latin typeface="Times New Roman" pitchFamily="18" charset="0"/>
              <a:cs typeface="Times New Roman" pitchFamily="18" charset="0"/>
            </a:endParaRPr>
          </a:p>
          <a:p>
            <a:pPr marL="342900" indent="-342900">
              <a:spcBef>
                <a:spcPct val="20000"/>
              </a:spcBef>
              <a:buFontTx/>
              <a:buChar char="•"/>
            </a:pPr>
            <a:endParaRPr lang="en-US" sz="2800">
              <a:solidFill>
                <a:srgbClr val="015284"/>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2"/>
          <p:cNvSpPr>
            <a:spLocks noGrp="1" noChangeArrowheads="1"/>
          </p:cNvSpPr>
          <p:nvPr>
            <p:ph type="title"/>
          </p:nvPr>
        </p:nvSpPr>
        <p:spPr>
          <a:xfrm>
            <a:off x="1588" y="188913"/>
            <a:ext cx="7772400" cy="1368425"/>
          </a:xfrm>
        </p:spPr>
        <p:txBody>
          <a:bodyPr/>
          <a:lstStyle/>
          <a:p>
            <a:pPr eaLnBrk="1" hangingPunct="1"/>
            <a:r>
              <a:rPr lang="en-GB" sz="3200" smtClean="0">
                <a:solidFill>
                  <a:srgbClr val="015284"/>
                </a:solidFill>
              </a:rPr>
              <a:t>Argymhellion</a:t>
            </a:r>
            <a:r>
              <a:rPr lang="en-US" sz="3200" smtClean="0">
                <a:solidFill>
                  <a:srgbClr val="015284"/>
                </a:solidFill>
              </a:rPr>
              <a:t/>
            </a:r>
            <a:br>
              <a:rPr lang="en-US" sz="3200" smtClean="0">
                <a:solidFill>
                  <a:srgbClr val="015284"/>
                </a:solidFill>
              </a:rPr>
            </a:br>
            <a:r>
              <a:rPr lang="en-GB" sz="3200" smtClean="0"/>
              <a:t>Recommendations</a:t>
            </a:r>
            <a:br>
              <a:rPr lang="en-GB" sz="3200" smtClean="0"/>
            </a:br>
            <a:endParaRPr lang="en-US" sz="3200" smtClean="0">
              <a:solidFill>
                <a:srgbClr val="015284"/>
              </a:solidFill>
            </a:endParaRPr>
          </a:p>
        </p:txBody>
      </p:sp>
      <p:sp>
        <p:nvSpPr>
          <p:cNvPr id="29698" name="Rectangle 3"/>
          <p:cNvSpPr>
            <a:spLocks noGrp="1" noChangeArrowheads="1"/>
          </p:cNvSpPr>
          <p:nvPr>
            <p:ph type="body" sz="half" idx="1"/>
          </p:nvPr>
        </p:nvSpPr>
        <p:spPr>
          <a:xfrm>
            <a:off x="250825" y="1268413"/>
            <a:ext cx="4249167" cy="5084762"/>
          </a:xfrm>
        </p:spPr>
        <p:txBody>
          <a:bodyPr/>
          <a:lstStyle/>
          <a:p>
            <a:pPr marL="0" indent="0" eaLnBrk="1" hangingPunct="1">
              <a:buFontTx/>
              <a:buNone/>
            </a:pPr>
            <a:r>
              <a:rPr lang="cy-GB" sz="2000" b="1" dirty="0" smtClean="0">
                <a:solidFill>
                  <a:srgbClr val="000000"/>
                </a:solidFill>
              </a:rPr>
              <a:t>Dylai ysgolion:</a:t>
            </a:r>
            <a:endParaRPr lang="cy-GB" sz="2000" dirty="0" smtClean="0"/>
          </a:p>
          <a:p>
            <a:pPr eaLnBrk="1" hangingPunct="1"/>
            <a:r>
              <a:rPr lang="cy-GB" sz="2000" dirty="0" smtClean="0"/>
              <a:t>wella dealltwriaeth disgyblion o gysyniadau mwy cymhleth ADCDF a nodwyd yn yr adroddiad hwn, gan gynnwys y rhai sy’n ymwneud â hunaniaeth a diwylliant</a:t>
            </a:r>
            <a:r>
              <a:rPr lang="en-GB" sz="2000" dirty="0" smtClean="0"/>
              <a:t> </a:t>
            </a:r>
            <a:r>
              <a:rPr lang="cy-GB" sz="2000" dirty="0" smtClean="0"/>
              <a:t>; </a:t>
            </a:r>
          </a:p>
          <a:p>
            <a:pPr eaLnBrk="1" hangingPunct="1"/>
            <a:r>
              <a:rPr lang="cy-GB" sz="2000" dirty="0" smtClean="0"/>
              <a:t> cynllunio ar gyfer datblygu dealltwriaeth disgyblion o’r saith thema ADCDF ar draws y cwricwlwm yn raddol, ac asesu ac olrhain datblygiad disgyblion; </a:t>
            </a:r>
          </a:p>
          <a:p>
            <a:pPr eaLnBrk="1" hangingPunct="1"/>
            <a:r>
              <a:rPr lang="cy-GB" sz="2000" dirty="0" smtClean="0"/>
              <a:t>cynllunio ar gyfer ADCDF i wneud cyfraniad cadarnhaol at ddatblygu llythrennedd a rhifedd disgyblion;</a:t>
            </a:r>
          </a:p>
          <a:p>
            <a:pPr marL="0" indent="0" eaLnBrk="1" hangingPunct="1">
              <a:buFontTx/>
              <a:buNone/>
            </a:pPr>
            <a:endParaRPr lang="cy-GB" sz="2000" dirty="0" smtClean="0">
              <a:solidFill>
                <a:srgbClr val="D60134"/>
              </a:solidFill>
            </a:endParaRPr>
          </a:p>
        </p:txBody>
      </p:sp>
      <p:sp>
        <p:nvSpPr>
          <p:cNvPr id="29699" name="Rectangle 3"/>
          <p:cNvSpPr txBox="1">
            <a:spLocks noChangeArrowheads="1"/>
          </p:cNvSpPr>
          <p:nvPr/>
        </p:nvSpPr>
        <p:spPr bwMode="auto">
          <a:xfrm>
            <a:off x="4716463" y="1412875"/>
            <a:ext cx="4248025" cy="5084763"/>
          </a:xfrm>
          <a:prstGeom prst="rect">
            <a:avLst/>
          </a:prstGeom>
          <a:noFill/>
          <a:ln w="9525">
            <a:noFill/>
            <a:miter lim="800000"/>
            <a:headEnd/>
            <a:tailEnd/>
          </a:ln>
        </p:spPr>
        <p:txBody>
          <a:bodyPr/>
          <a:lstStyle/>
          <a:p>
            <a:pPr>
              <a:spcBef>
                <a:spcPct val="20000"/>
              </a:spcBef>
              <a:tabLst>
                <a:tab pos="457200" algn="l"/>
                <a:tab pos="2636838" algn="ctr"/>
                <a:tab pos="5273675" algn="r"/>
              </a:tabLst>
            </a:pPr>
            <a:r>
              <a:rPr lang="en-GB" sz="2000" b="1" dirty="0">
                <a:solidFill>
                  <a:srgbClr val="000000"/>
                </a:solidFill>
                <a:cs typeface="Times New Roman" pitchFamily="18" charset="0"/>
              </a:rPr>
              <a:t>Schools should:</a:t>
            </a:r>
            <a:endParaRPr lang="en-GB" sz="2000" dirty="0">
              <a:solidFill>
                <a:srgbClr val="015284"/>
              </a:solidFill>
              <a:latin typeface="Times New Roman" pitchFamily="18" charset="0"/>
              <a:cs typeface="Times New Roman" pitchFamily="18" charset="0"/>
            </a:endParaRPr>
          </a:p>
          <a:p>
            <a:pPr marL="342900" indent="-342900">
              <a:spcBef>
                <a:spcPct val="20000"/>
              </a:spcBef>
              <a:buFont typeface="Arial" panose="020B0604020202020204" pitchFamily="34" charset="0"/>
              <a:buChar char="•"/>
              <a:tabLst>
                <a:tab pos="457200" algn="l"/>
                <a:tab pos="2636838" algn="ctr"/>
                <a:tab pos="5273675" algn="r"/>
              </a:tabLst>
            </a:pPr>
            <a:r>
              <a:rPr lang="en-GB" sz="2000" dirty="0">
                <a:solidFill>
                  <a:srgbClr val="FF0000"/>
                </a:solidFill>
                <a:cs typeface="Times New Roman" pitchFamily="18" charset="0"/>
              </a:rPr>
              <a:t>improve pupils’ understanding of the more complex ESDGC concepts identified in this report, including those relating to identity and culture; </a:t>
            </a:r>
            <a:endParaRPr lang="en-GB" sz="2000" dirty="0">
              <a:solidFill>
                <a:srgbClr val="FF0000"/>
              </a:solidFill>
              <a:latin typeface="Times New Roman" pitchFamily="18" charset="0"/>
              <a:cs typeface="Times New Roman" pitchFamily="18" charset="0"/>
            </a:endParaRPr>
          </a:p>
          <a:p>
            <a:pPr marL="342900" indent="-342900">
              <a:spcBef>
                <a:spcPct val="20000"/>
              </a:spcBef>
              <a:buFont typeface="Arial" panose="020B0604020202020204" pitchFamily="34" charset="0"/>
              <a:buChar char="•"/>
              <a:tabLst>
                <a:tab pos="457200" algn="l"/>
                <a:tab pos="2636838" algn="ctr"/>
                <a:tab pos="5273675" algn="r"/>
              </a:tabLst>
            </a:pPr>
            <a:r>
              <a:rPr lang="en-GB" sz="2000" dirty="0">
                <a:solidFill>
                  <a:srgbClr val="FF0000"/>
                </a:solidFill>
                <a:cs typeface="Times New Roman" pitchFamily="18" charset="0"/>
              </a:rPr>
              <a:t> plan for the progressive development of pupils’ understanding of the seven ESDGC themes across the curriculum, and assess and track pupils’ development; </a:t>
            </a:r>
            <a:endParaRPr lang="en-GB" sz="2000" dirty="0">
              <a:solidFill>
                <a:srgbClr val="FF0000"/>
              </a:solidFill>
              <a:latin typeface="Times New Roman" pitchFamily="18" charset="0"/>
              <a:cs typeface="Times New Roman" pitchFamily="18" charset="0"/>
            </a:endParaRPr>
          </a:p>
          <a:p>
            <a:pPr marL="342900" indent="-342900">
              <a:spcBef>
                <a:spcPct val="20000"/>
              </a:spcBef>
              <a:buFont typeface="Arial" panose="020B0604020202020204" pitchFamily="34" charset="0"/>
              <a:buChar char="•"/>
              <a:tabLst>
                <a:tab pos="457200" algn="l"/>
                <a:tab pos="2636838" algn="ctr"/>
                <a:tab pos="5273675" algn="r"/>
              </a:tabLst>
            </a:pPr>
            <a:r>
              <a:rPr lang="en-GB" sz="2000" dirty="0">
                <a:solidFill>
                  <a:srgbClr val="FF0000"/>
                </a:solidFill>
                <a:cs typeface="Times New Roman" pitchFamily="18" charset="0"/>
              </a:rPr>
              <a:t>plan for ESDGC to make a positive contribution to developing pupils’ literacy and numeracy;</a:t>
            </a:r>
            <a:endParaRPr lang="en-GB" sz="2000" dirty="0">
              <a:solidFill>
                <a:srgbClr val="FF0000"/>
              </a:solidFill>
              <a:latin typeface="Times New Roman" pitchFamily="18" charset="0"/>
              <a:cs typeface="Times New Roman" pitchFamily="18" charset="0"/>
            </a:endParaRPr>
          </a:p>
          <a:p>
            <a:pPr>
              <a:spcBef>
                <a:spcPct val="20000"/>
              </a:spcBef>
              <a:tabLst>
                <a:tab pos="457200" algn="l"/>
                <a:tab pos="2636838" algn="ctr"/>
                <a:tab pos="5273675" algn="r"/>
              </a:tabLst>
            </a:pPr>
            <a:endParaRPr lang="en-GB" sz="2000" dirty="0">
              <a:solidFill>
                <a:srgbClr val="D60134"/>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2"/>
          <p:cNvSpPr>
            <a:spLocks noGrp="1" noChangeArrowheads="1"/>
          </p:cNvSpPr>
          <p:nvPr>
            <p:ph type="title"/>
          </p:nvPr>
        </p:nvSpPr>
        <p:spPr>
          <a:xfrm>
            <a:off x="1588" y="188913"/>
            <a:ext cx="7772400" cy="719137"/>
          </a:xfrm>
        </p:spPr>
        <p:txBody>
          <a:bodyPr/>
          <a:lstStyle/>
          <a:p>
            <a:pPr eaLnBrk="1" hangingPunct="1"/>
            <a:r>
              <a:rPr lang="en-GB" sz="3200" smtClean="0">
                <a:solidFill>
                  <a:srgbClr val="015284"/>
                </a:solidFill>
              </a:rPr>
              <a:t>Argymhellion</a:t>
            </a:r>
            <a:r>
              <a:rPr lang="en-US" sz="3200" smtClean="0">
                <a:solidFill>
                  <a:srgbClr val="015284"/>
                </a:solidFill>
              </a:rPr>
              <a:t/>
            </a:r>
            <a:br>
              <a:rPr lang="en-US" sz="3200" smtClean="0">
                <a:solidFill>
                  <a:srgbClr val="015284"/>
                </a:solidFill>
              </a:rPr>
            </a:br>
            <a:r>
              <a:rPr lang="en-GB" sz="3200" smtClean="0"/>
              <a:t>Recommendations</a:t>
            </a:r>
            <a:endParaRPr lang="en-US" sz="3200" smtClean="0">
              <a:solidFill>
                <a:srgbClr val="015284"/>
              </a:solidFill>
            </a:endParaRPr>
          </a:p>
        </p:txBody>
      </p:sp>
      <p:sp>
        <p:nvSpPr>
          <p:cNvPr id="30722" name="Rectangle 3"/>
          <p:cNvSpPr>
            <a:spLocks noGrp="1" noChangeArrowheads="1"/>
          </p:cNvSpPr>
          <p:nvPr>
            <p:ph type="body" sz="half" idx="1"/>
          </p:nvPr>
        </p:nvSpPr>
        <p:spPr>
          <a:xfrm>
            <a:off x="179512" y="1412875"/>
            <a:ext cx="4176464" cy="5084763"/>
          </a:xfrm>
        </p:spPr>
        <p:txBody>
          <a:bodyPr/>
          <a:lstStyle/>
          <a:p>
            <a:pPr eaLnBrk="1" hangingPunct="1"/>
            <a:r>
              <a:rPr lang="cy-GB" sz="2000" dirty="0" smtClean="0"/>
              <a:t>darparu amrywiaeth o gyfleoedd allgyrsiol i gefnogi ADCDF; </a:t>
            </a:r>
          </a:p>
          <a:p>
            <a:pPr eaLnBrk="1" hangingPunct="1"/>
            <a:r>
              <a:rPr lang="cy-GB" sz="2000" dirty="0" smtClean="0"/>
              <a:t>nodi aelodau o staff i fod â chyfrifoldeb am gydlynu a datblygu ADCDF ar draws yr ysgol;</a:t>
            </a:r>
          </a:p>
          <a:p>
            <a:pPr eaLnBrk="1" hangingPunct="1"/>
            <a:r>
              <a:rPr lang="cy-GB" sz="2000" dirty="0" smtClean="0"/>
              <a:t>darparu hyfforddiant priodol ar gyfer athrawon ac aelodau eraill o staff i’w helpu i gyflwyno ADCDF yn fwy effeithiol, gan gynnwys ei chysyniadau mwy cymhleth; a</a:t>
            </a:r>
          </a:p>
          <a:p>
            <a:pPr eaLnBrk="1" hangingPunct="1"/>
            <a:r>
              <a:rPr lang="cy-GB" sz="2000" dirty="0" smtClean="0"/>
              <a:t>sicrhau bod llywodraethwyr yn cael hyfforddiant i’w galluogi i gefnogi a herio’r ysgol wrth gyflwyno ADCDF</a:t>
            </a:r>
            <a:r>
              <a:rPr lang="en-GB" sz="2000" dirty="0" smtClean="0"/>
              <a:t> </a:t>
            </a:r>
            <a:r>
              <a:rPr lang="cy-GB" sz="2000" dirty="0" smtClean="0"/>
              <a:t>.</a:t>
            </a:r>
          </a:p>
          <a:p>
            <a:pPr eaLnBrk="1" hangingPunct="1">
              <a:buSzPts val="1200"/>
              <a:buFontTx/>
              <a:buNone/>
            </a:pPr>
            <a:endParaRPr lang="cy-GB" sz="2000" dirty="0" smtClean="0">
              <a:solidFill>
                <a:srgbClr val="D60134"/>
              </a:solidFill>
            </a:endParaRPr>
          </a:p>
        </p:txBody>
      </p:sp>
      <p:sp>
        <p:nvSpPr>
          <p:cNvPr id="30723" name="Rectangle 3"/>
          <p:cNvSpPr txBox="1">
            <a:spLocks noChangeArrowheads="1"/>
          </p:cNvSpPr>
          <p:nvPr/>
        </p:nvSpPr>
        <p:spPr bwMode="auto">
          <a:xfrm>
            <a:off x="4644008" y="1470025"/>
            <a:ext cx="4322192" cy="5084763"/>
          </a:xfrm>
          <a:prstGeom prst="rect">
            <a:avLst/>
          </a:prstGeom>
          <a:noFill/>
          <a:ln w="9525">
            <a:noFill/>
            <a:miter lim="800000"/>
            <a:headEnd/>
            <a:tailEnd/>
          </a:ln>
        </p:spPr>
        <p:txBody>
          <a:bodyPr/>
          <a:lstStyle/>
          <a:p>
            <a:pPr marL="342900" indent="-342900">
              <a:spcBef>
                <a:spcPct val="20000"/>
              </a:spcBef>
              <a:buSzPts val="1200"/>
              <a:buFontTx/>
              <a:buChar char="•"/>
            </a:pPr>
            <a:r>
              <a:rPr lang="en-GB" sz="2000" dirty="0">
                <a:solidFill>
                  <a:srgbClr val="FF0000"/>
                </a:solidFill>
                <a:cs typeface="Times New Roman" pitchFamily="18" charset="0"/>
              </a:rPr>
              <a:t>provide a variety of extra-curricular opportunities to support ESDGC; </a:t>
            </a:r>
            <a:endParaRPr lang="en-GB" sz="2000" dirty="0">
              <a:solidFill>
                <a:srgbClr val="FF0000"/>
              </a:solidFill>
              <a:latin typeface="Times New Roman" pitchFamily="18" charset="0"/>
              <a:cs typeface="Times New Roman" pitchFamily="18" charset="0"/>
            </a:endParaRPr>
          </a:p>
          <a:p>
            <a:pPr marL="342900" indent="-342900">
              <a:spcBef>
                <a:spcPct val="20000"/>
              </a:spcBef>
              <a:buFontTx/>
              <a:buChar char="•"/>
            </a:pPr>
            <a:r>
              <a:rPr lang="en-GB" sz="2000" dirty="0">
                <a:solidFill>
                  <a:srgbClr val="FF0000"/>
                </a:solidFill>
                <a:cs typeface="Times New Roman" pitchFamily="18" charset="0"/>
              </a:rPr>
              <a:t> identify members of staff to have responsibility for co-ordinating and developing ESDGC across the school;</a:t>
            </a:r>
            <a:endParaRPr lang="en-GB" sz="2000" dirty="0">
              <a:solidFill>
                <a:srgbClr val="FF0000"/>
              </a:solidFill>
              <a:latin typeface="Times New Roman" pitchFamily="18" charset="0"/>
              <a:cs typeface="Times New Roman" pitchFamily="18" charset="0"/>
            </a:endParaRPr>
          </a:p>
          <a:p>
            <a:pPr marL="342900" indent="-342900">
              <a:spcBef>
                <a:spcPct val="20000"/>
              </a:spcBef>
              <a:buFontTx/>
              <a:buChar char="•"/>
            </a:pPr>
            <a:r>
              <a:rPr lang="en-GB" sz="2000" dirty="0">
                <a:solidFill>
                  <a:srgbClr val="FF0000"/>
                </a:solidFill>
                <a:cs typeface="Times New Roman" pitchFamily="18" charset="0"/>
              </a:rPr>
              <a:t> provide appropriate training for teachers and other staff to help them to deliver ESDGC more effectively, including its more complex concepts; and</a:t>
            </a:r>
            <a:endParaRPr lang="en-GB" sz="2000" dirty="0">
              <a:solidFill>
                <a:srgbClr val="FF0000"/>
              </a:solidFill>
              <a:latin typeface="Times New Roman" pitchFamily="18" charset="0"/>
              <a:cs typeface="Times New Roman" pitchFamily="18" charset="0"/>
            </a:endParaRPr>
          </a:p>
          <a:p>
            <a:pPr marL="342900" indent="-342900">
              <a:spcBef>
                <a:spcPct val="20000"/>
              </a:spcBef>
              <a:buFontTx/>
              <a:buChar char="•"/>
            </a:pPr>
            <a:r>
              <a:rPr lang="en-GB" sz="2000" dirty="0">
                <a:solidFill>
                  <a:srgbClr val="FF0000"/>
                </a:solidFill>
                <a:cs typeface="Times New Roman" pitchFamily="18" charset="0"/>
              </a:rPr>
              <a:t> ensure that governors receive training to enable them to support and challenge the school in delivering ESDGC.</a:t>
            </a:r>
            <a:endParaRPr lang="en-GB" sz="2000" dirty="0">
              <a:solidFill>
                <a:srgbClr val="FF0000"/>
              </a:solidFill>
              <a:latin typeface="Times New Roman" pitchFamily="18" charset="0"/>
              <a:cs typeface="Times New Roman" pitchFamily="18" charset="0"/>
            </a:endParaRPr>
          </a:p>
          <a:p>
            <a:pPr marL="342900" indent="-342900">
              <a:spcBef>
                <a:spcPct val="20000"/>
              </a:spcBef>
            </a:pPr>
            <a:endParaRPr lang="en-GB" sz="2000" dirty="0">
              <a:solidFill>
                <a:srgbClr val="D60134"/>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2"/>
          <p:cNvSpPr>
            <a:spLocks noGrp="1" noChangeArrowheads="1"/>
          </p:cNvSpPr>
          <p:nvPr>
            <p:ph type="title"/>
          </p:nvPr>
        </p:nvSpPr>
        <p:spPr>
          <a:xfrm>
            <a:off x="1588" y="188913"/>
            <a:ext cx="7772400" cy="719137"/>
          </a:xfrm>
        </p:spPr>
        <p:txBody>
          <a:bodyPr/>
          <a:lstStyle/>
          <a:p>
            <a:pPr eaLnBrk="1" hangingPunct="1"/>
            <a:r>
              <a:rPr lang="en-GB" sz="3200" smtClean="0">
                <a:solidFill>
                  <a:srgbClr val="015284"/>
                </a:solidFill>
              </a:rPr>
              <a:t>Argymhellion</a:t>
            </a:r>
            <a:r>
              <a:rPr lang="en-US" sz="3200" smtClean="0">
                <a:solidFill>
                  <a:srgbClr val="015284"/>
                </a:solidFill>
              </a:rPr>
              <a:t/>
            </a:r>
            <a:br>
              <a:rPr lang="en-US" sz="3200" smtClean="0">
                <a:solidFill>
                  <a:srgbClr val="015284"/>
                </a:solidFill>
              </a:rPr>
            </a:br>
            <a:r>
              <a:rPr lang="en-GB" sz="3200" smtClean="0"/>
              <a:t>Recommendations</a:t>
            </a:r>
            <a:endParaRPr lang="en-US" sz="3200" smtClean="0">
              <a:solidFill>
                <a:srgbClr val="015284"/>
              </a:solidFill>
            </a:endParaRPr>
          </a:p>
        </p:txBody>
      </p:sp>
      <p:sp>
        <p:nvSpPr>
          <p:cNvPr id="31746" name="Rectangle 3"/>
          <p:cNvSpPr>
            <a:spLocks noGrp="1" noChangeArrowheads="1"/>
          </p:cNvSpPr>
          <p:nvPr>
            <p:ph type="body" sz="half" idx="1"/>
          </p:nvPr>
        </p:nvSpPr>
        <p:spPr>
          <a:xfrm>
            <a:off x="250825" y="1268413"/>
            <a:ext cx="4393183" cy="5084762"/>
          </a:xfrm>
        </p:spPr>
        <p:txBody>
          <a:bodyPr/>
          <a:lstStyle/>
          <a:p>
            <a:pPr marL="0" indent="0" eaLnBrk="1" hangingPunct="1">
              <a:buNone/>
              <a:tabLst>
                <a:tab pos="457200" algn="l"/>
                <a:tab pos="2636838" algn="ctr"/>
                <a:tab pos="5273675" algn="r"/>
              </a:tabLst>
            </a:pPr>
            <a:r>
              <a:rPr lang="cy-GB" sz="2000" b="1" dirty="0" smtClean="0">
                <a:solidFill>
                  <a:schemeClr val="tx1"/>
                </a:solidFill>
              </a:rPr>
              <a:t>Dylai awdurdodau lleol / consortia rhanbarthol</a:t>
            </a:r>
            <a:r>
              <a:rPr lang="en-GB" sz="2000" b="1" dirty="0" smtClean="0">
                <a:solidFill>
                  <a:schemeClr val="tx1"/>
                </a:solidFill>
              </a:rPr>
              <a:t>:</a:t>
            </a:r>
            <a:endParaRPr lang="en-GB" sz="2000" dirty="0" smtClean="0">
              <a:solidFill>
                <a:schemeClr val="tx1"/>
              </a:solidFill>
            </a:endParaRPr>
          </a:p>
          <a:p>
            <a:pPr eaLnBrk="1" hangingPunct="1">
              <a:tabLst>
                <a:tab pos="457200" algn="l"/>
                <a:tab pos="2636838" algn="ctr"/>
                <a:tab pos="5273675" algn="r"/>
              </a:tabLst>
            </a:pPr>
            <a:r>
              <a:rPr lang="cy-GB" sz="2000" dirty="0" smtClean="0"/>
              <a:t>sefydlu cyfeirlyfr o ddarparwyr sydd ag arfer dda mewn ADCDF, y </a:t>
            </a:r>
            <a:r>
              <a:rPr lang="cy-GB" sz="2000" dirty="0" err="1" smtClean="0"/>
              <a:t>gellir</a:t>
            </a:r>
            <a:r>
              <a:rPr lang="cy-GB" sz="2000" dirty="0" smtClean="0"/>
              <a:t> ei rannu ag ysgolion; a</a:t>
            </a:r>
            <a:r>
              <a:rPr lang="en-GB" sz="2000" dirty="0" smtClean="0"/>
              <a:t> </a:t>
            </a:r>
          </a:p>
          <a:p>
            <a:pPr eaLnBrk="1" hangingPunct="1">
              <a:tabLst>
                <a:tab pos="457200" algn="l"/>
                <a:tab pos="2636838" algn="ctr"/>
                <a:tab pos="5273675" algn="r"/>
              </a:tabLst>
            </a:pPr>
            <a:r>
              <a:rPr lang="cy-GB" sz="2000" dirty="0" smtClean="0"/>
              <a:t>darparu hyfforddiant i lywodraethwyr i’w galluogi i gefnogi a herio ysgolion yn briodol o ran ADCDF</a:t>
            </a:r>
            <a:r>
              <a:rPr lang="en-GB" sz="2000" dirty="0" smtClean="0"/>
              <a:t>.</a:t>
            </a:r>
          </a:p>
          <a:p>
            <a:pPr marL="0" indent="0" eaLnBrk="1" hangingPunct="1">
              <a:buFontTx/>
              <a:buNone/>
              <a:tabLst>
                <a:tab pos="457200" algn="l"/>
                <a:tab pos="2636838" algn="ctr"/>
                <a:tab pos="5273675" algn="r"/>
              </a:tabLst>
            </a:pPr>
            <a:endParaRPr lang="en-GB" sz="2000" dirty="0" smtClean="0">
              <a:latin typeface="Times New Roman" pitchFamily="18" charset="0"/>
              <a:cs typeface="Times New Roman" pitchFamily="18" charset="0"/>
            </a:endParaRPr>
          </a:p>
        </p:txBody>
      </p:sp>
      <p:sp>
        <p:nvSpPr>
          <p:cNvPr id="31747" name="Rectangle 3"/>
          <p:cNvSpPr txBox="1">
            <a:spLocks noChangeArrowheads="1"/>
          </p:cNvSpPr>
          <p:nvPr/>
        </p:nvSpPr>
        <p:spPr bwMode="auto">
          <a:xfrm>
            <a:off x="4932363" y="1268413"/>
            <a:ext cx="4104133" cy="5084762"/>
          </a:xfrm>
          <a:prstGeom prst="rect">
            <a:avLst/>
          </a:prstGeom>
          <a:noFill/>
          <a:ln w="9525">
            <a:noFill/>
            <a:miter lim="800000"/>
            <a:headEnd/>
            <a:tailEnd/>
          </a:ln>
        </p:spPr>
        <p:txBody>
          <a:bodyPr/>
          <a:lstStyle/>
          <a:p>
            <a:pPr>
              <a:spcBef>
                <a:spcPct val="20000"/>
              </a:spcBef>
              <a:tabLst>
                <a:tab pos="457200" algn="l"/>
                <a:tab pos="2636838" algn="ctr"/>
                <a:tab pos="5273675" algn="r"/>
              </a:tabLst>
            </a:pPr>
            <a:r>
              <a:rPr lang="en-GB" sz="2000" b="1" dirty="0">
                <a:solidFill>
                  <a:srgbClr val="000000"/>
                </a:solidFill>
                <a:cs typeface="Times New Roman" pitchFamily="18" charset="0"/>
              </a:rPr>
              <a:t>Local authorities / regional consortia should:</a:t>
            </a:r>
            <a:endParaRPr lang="en-GB" sz="2000" dirty="0">
              <a:solidFill>
                <a:srgbClr val="015284"/>
              </a:solidFill>
              <a:latin typeface="Times New Roman" pitchFamily="18" charset="0"/>
              <a:cs typeface="Times New Roman" pitchFamily="18" charset="0"/>
            </a:endParaRPr>
          </a:p>
          <a:p>
            <a:pPr marL="342900" indent="-342900">
              <a:spcBef>
                <a:spcPct val="20000"/>
              </a:spcBef>
              <a:buFont typeface="Arial" panose="020B0604020202020204" pitchFamily="34" charset="0"/>
              <a:buChar char="•"/>
              <a:tabLst>
                <a:tab pos="457200" algn="l"/>
                <a:tab pos="2636838" algn="ctr"/>
                <a:tab pos="5273675" algn="r"/>
              </a:tabLst>
            </a:pPr>
            <a:r>
              <a:rPr lang="en-GB" sz="2000" dirty="0">
                <a:solidFill>
                  <a:srgbClr val="FF0000"/>
                </a:solidFill>
                <a:cs typeface="Times New Roman" pitchFamily="18" charset="0"/>
              </a:rPr>
              <a:t>establish a directory of providers with good practice in ESDGC, which can be shared with schools; and</a:t>
            </a:r>
            <a:endParaRPr lang="en-GB" sz="2000" dirty="0">
              <a:solidFill>
                <a:srgbClr val="FF0000"/>
              </a:solidFill>
              <a:latin typeface="Times New Roman" pitchFamily="18" charset="0"/>
              <a:cs typeface="Times New Roman" pitchFamily="18" charset="0"/>
            </a:endParaRPr>
          </a:p>
          <a:p>
            <a:pPr marL="342900" indent="-342900">
              <a:spcBef>
                <a:spcPct val="20000"/>
              </a:spcBef>
              <a:buFont typeface="Arial" panose="020B0604020202020204" pitchFamily="34" charset="0"/>
              <a:buChar char="•"/>
              <a:tabLst>
                <a:tab pos="457200" algn="l"/>
                <a:tab pos="2636838" algn="ctr"/>
                <a:tab pos="5273675" algn="r"/>
              </a:tabLst>
            </a:pPr>
            <a:r>
              <a:rPr lang="en-GB" sz="2000" dirty="0">
                <a:solidFill>
                  <a:srgbClr val="FF0000"/>
                </a:solidFill>
                <a:cs typeface="Times New Roman" pitchFamily="18" charset="0"/>
              </a:rPr>
              <a:t>provide training for governors to enable them to support and challenge schools appropriately in respect of ESDGC.</a:t>
            </a:r>
            <a:endParaRPr lang="en-GB" sz="2000" dirty="0">
              <a:solidFill>
                <a:srgbClr val="FF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684213" y="0"/>
            <a:ext cx="7339012" cy="2060575"/>
          </a:xfrm>
        </p:spPr>
        <p:txBody>
          <a:bodyPr/>
          <a:lstStyle/>
          <a:p>
            <a:pPr eaLnBrk="1" hangingPunct="1"/>
            <a:r>
              <a:rPr lang="en-GB" sz="4000" smtClean="0">
                <a:solidFill>
                  <a:srgbClr val="015284"/>
                </a:solidFill>
              </a:rPr>
              <a:t>Arfer orau</a:t>
            </a:r>
            <a:br>
              <a:rPr lang="en-GB" sz="4000" smtClean="0">
                <a:solidFill>
                  <a:srgbClr val="015284"/>
                </a:solidFill>
              </a:rPr>
            </a:br>
            <a:r>
              <a:rPr lang="en-GB" sz="4000" smtClean="0"/>
              <a:t>Best practice</a:t>
            </a:r>
            <a:br>
              <a:rPr lang="en-GB" sz="4000" smtClean="0"/>
            </a:br>
            <a:endParaRPr lang="en-GB" sz="4000" smtClean="0">
              <a:solidFill>
                <a:srgbClr val="015284"/>
              </a:solidFill>
            </a:endParaRPr>
          </a:p>
        </p:txBody>
      </p:sp>
      <p:sp>
        <p:nvSpPr>
          <p:cNvPr id="32770" name="Content Placeholder 2"/>
          <p:cNvSpPr>
            <a:spLocks noGrp="1"/>
          </p:cNvSpPr>
          <p:nvPr>
            <p:ph sz="half" idx="1"/>
          </p:nvPr>
        </p:nvSpPr>
        <p:spPr>
          <a:xfrm>
            <a:off x="107950" y="1268413"/>
            <a:ext cx="4457700" cy="5589587"/>
          </a:xfrm>
        </p:spPr>
        <p:txBody>
          <a:bodyPr/>
          <a:lstStyle/>
          <a:p>
            <a:pPr marL="0" indent="0" eaLnBrk="1" hangingPunct="1">
              <a:buFontTx/>
              <a:buNone/>
            </a:pPr>
            <a:r>
              <a:rPr lang="cy-GB" sz="1600" b="1" dirty="0" smtClean="0"/>
              <a:t>Cyd-destun</a:t>
            </a:r>
            <a:endParaRPr lang="cy-GB" sz="1600" dirty="0" smtClean="0">
              <a:latin typeface="Times New Roman" pitchFamily="18" charset="0"/>
              <a:cs typeface="Times New Roman" pitchFamily="18" charset="0"/>
            </a:endParaRPr>
          </a:p>
          <a:p>
            <a:pPr eaLnBrk="1" hangingPunct="1"/>
            <a:r>
              <a:rPr lang="cy-GB" altLang="zh-CN" sz="1600" dirty="0" smtClean="0">
                <a:ea typeface="宋体"/>
                <a:cs typeface="宋体"/>
              </a:rPr>
              <a:t>Ysgol gydaddysgol 11-16 yn awdurdod lleol Castell-nedd Port Talbot yw Ysgol Uwchradd Gymunedol </a:t>
            </a:r>
            <a:r>
              <a:rPr lang="cy-GB" altLang="zh-CN" sz="1600" dirty="0" err="1" smtClean="0">
                <a:ea typeface="宋体"/>
                <a:cs typeface="宋体"/>
              </a:rPr>
              <a:t>Cwmtawe</a:t>
            </a:r>
            <a:r>
              <a:rPr lang="cy-GB" altLang="zh-CN" sz="1600" dirty="0" smtClean="0">
                <a:ea typeface="宋体"/>
                <a:cs typeface="宋体"/>
              </a:rPr>
              <a:t>.  Caiff ADCDF ei hintegreiddio yn arfer yr ysgol ac yn yr addysgu, ac </a:t>
            </a:r>
            <a:r>
              <a:rPr lang="cy-GB" altLang="zh-CN" sz="1600" dirty="0" err="1" smtClean="0">
                <a:ea typeface="宋体"/>
                <a:cs typeface="宋体"/>
              </a:rPr>
              <a:t>fe’i</a:t>
            </a:r>
            <a:r>
              <a:rPr lang="cy-GB" altLang="zh-CN" sz="1600" dirty="0" smtClean="0">
                <a:ea typeface="宋体"/>
                <a:cs typeface="宋体"/>
              </a:rPr>
              <a:t> cefnogir gan gydlynydd yr ysgol.  Mae disgyblion yn ymdrin â saith thema ADCDF ar draws y cwricwlwm ac mae llawer ohonynt yn cymryd rhan mewn gweithgareddau a mentrau allgyrsiol</a:t>
            </a:r>
            <a:r>
              <a:rPr lang="cy-GB" sz="1600" dirty="0" smtClean="0"/>
              <a:t>.</a:t>
            </a:r>
            <a:endParaRPr lang="cy-GB" sz="1600" dirty="0" smtClean="0">
              <a:latin typeface="Times New Roman" pitchFamily="18" charset="0"/>
              <a:cs typeface="Times New Roman" pitchFamily="18" charset="0"/>
            </a:endParaRPr>
          </a:p>
          <a:p>
            <a:pPr marL="0" indent="0" eaLnBrk="1" hangingPunct="1">
              <a:buFontTx/>
              <a:buNone/>
            </a:pPr>
            <a:r>
              <a:rPr lang="cy-GB" sz="1600" b="1" dirty="0" smtClean="0"/>
              <a:t>Strategaeth</a:t>
            </a:r>
            <a:endParaRPr lang="cy-GB" sz="1600" dirty="0" smtClean="0">
              <a:latin typeface="Times New Roman" pitchFamily="18" charset="0"/>
              <a:cs typeface="Times New Roman" pitchFamily="18" charset="0"/>
            </a:endParaRPr>
          </a:p>
          <a:p>
            <a:pPr eaLnBrk="1" hangingPunct="1"/>
            <a:r>
              <a:rPr lang="cy-GB" sz="1600" dirty="0" smtClean="0"/>
              <a:t>Ymgymerodd yr ysgol ag ymarfer mapio ysgol gyfan o’r ddarpariaeth ADCDF i wirio parhad ac ymdriniaeth â saith thema ADCDF ar draws y cwricwlwm.</a:t>
            </a:r>
          </a:p>
          <a:p>
            <a:pPr marL="0" indent="0" eaLnBrk="1" hangingPunct="1">
              <a:buFontTx/>
              <a:buNone/>
            </a:pPr>
            <a:r>
              <a:rPr lang="cy-GB" sz="1600" b="1" dirty="0" smtClean="0"/>
              <a:t>Deilliannau</a:t>
            </a:r>
            <a:endParaRPr lang="cy-GB" sz="1600" dirty="0" smtClean="0"/>
          </a:p>
          <a:p>
            <a:pPr eaLnBrk="1" hangingPunct="1"/>
            <a:r>
              <a:rPr lang="cy-GB" sz="1600" dirty="0" smtClean="0"/>
              <a:t>Mae’r </a:t>
            </a:r>
            <a:r>
              <a:rPr lang="cy-GB" sz="1600" dirty="0" err="1" smtClean="0"/>
              <a:t>gridiau</a:t>
            </a:r>
            <a:r>
              <a:rPr lang="cy-GB" sz="1600" dirty="0" smtClean="0"/>
              <a:t> mapio yn galluogi athrawon i fonitro darpariaeth a nodi meysydd lle caiff ADCDF ei hymgorffori eisoes, yn ogystal â chyfleoedd i ddatblygu ymhellach.</a:t>
            </a:r>
          </a:p>
          <a:p>
            <a:pPr marL="0" indent="0" eaLnBrk="1" hangingPunct="1">
              <a:buFontTx/>
              <a:buNone/>
            </a:pPr>
            <a:endParaRPr lang="cy-GB" sz="1600" dirty="0" smtClean="0">
              <a:solidFill>
                <a:srgbClr val="D60134"/>
              </a:solidFill>
            </a:endParaRPr>
          </a:p>
        </p:txBody>
      </p:sp>
      <p:sp>
        <p:nvSpPr>
          <p:cNvPr id="32771" name="Content Placeholder 3"/>
          <p:cNvSpPr>
            <a:spLocks noGrp="1"/>
          </p:cNvSpPr>
          <p:nvPr>
            <p:ph sz="half" idx="2"/>
          </p:nvPr>
        </p:nvSpPr>
        <p:spPr>
          <a:xfrm>
            <a:off x="4572000" y="1341438"/>
            <a:ext cx="4464050" cy="5516562"/>
          </a:xfrm>
        </p:spPr>
        <p:txBody>
          <a:bodyPr/>
          <a:lstStyle/>
          <a:p>
            <a:pPr marL="0" indent="0" eaLnBrk="1" hangingPunct="1">
              <a:buFontTx/>
              <a:buNone/>
            </a:pPr>
            <a:r>
              <a:rPr lang="en-GB" sz="1600" b="1" dirty="0" smtClean="0">
                <a:solidFill>
                  <a:srgbClr val="FF0000"/>
                </a:solidFill>
              </a:rPr>
              <a:t>Context</a:t>
            </a:r>
            <a:endParaRPr lang="en-GB" sz="1600" dirty="0" smtClean="0">
              <a:solidFill>
                <a:srgbClr val="FF0000"/>
              </a:solidFill>
              <a:latin typeface="Times New Roman" pitchFamily="18" charset="0"/>
              <a:cs typeface="Times New Roman" pitchFamily="18" charset="0"/>
            </a:endParaRPr>
          </a:p>
          <a:p>
            <a:pPr eaLnBrk="1" hangingPunct="1"/>
            <a:r>
              <a:rPr lang="en-GB" sz="1600" dirty="0" err="1" smtClean="0">
                <a:solidFill>
                  <a:srgbClr val="FF0000"/>
                </a:solidFill>
              </a:rPr>
              <a:t>Cwmtawe</a:t>
            </a:r>
            <a:r>
              <a:rPr lang="en-GB" sz="1600" dirty="0" smtClean="0">
                <a:solidFill>
                  <a:srgbClr val="FF0000"/>
                </a:solidFill>
              </a:rPr>
              <a:t> Community Secondary School is an 11-16 co-educational school in Neath Port Talbot local authority. ESDGC is integrated into school practice and teaching, and supported by the school’s co-ordinator.  Pupils cover the seven themes of ESDGC across the curriculum and many are involved in extra-curricular activities and initiatives.</a:t>
            </a:r>
            <a:endParaRPr lang="en-GB" sz="1600" dirty="0" smtClean="0">
              <a:solidFill>
                <a:srgbClr val="FF0000"/>
              </a:solidFill>
              <a:latin typeface="Times New Roman" pitchFamily="18" charset="0"/>
              <a:cs typeface="Times New Roman" pitchFamily="18" charset="0"/>
            </a:endParaRPr>
          </a:p>
          <a:p>
            <a:pPr marL="0" indent="0" eaLnBrk="1" hangingPunct="1">
              <a:buFontTx/>
              <a:buNone/>
            </a:pPr>
            <a:r>
              <a:rPr lang="en-GB" sz="1600" b="1" dirty="0" smtClean="0">
                <a:solidFill>
                  <a:srgbClr val="FF0000"/>
                </a:solidFill>
              </a:rPr>
              <a:t>Strategy</a:t>
            </a:r>
            <a:endParaRPr lang="en-GB" sz="1600" dirty="0" smtClean="0">
              <a:solidFill>
                <a:srgbClr val="FF0000"/>
              </a:solidFill>
              <a:latin typeface="Times New Roman" pitchFamily="18" charset="0"/>
              <a:cs typeface="Times New Roman" pitchFamily="18" charset="0"/>
            </a:endParaRPr>
          </a:p>
          <a:p>
            <a:pPr eaLnBrk="1" hangingPunct="1"/>
            <a:r>
              <a:rPr lang="en-GB" sz="1600" dirty="0" smtClean="0">
                <a:solidFill>
                  <a:srgbClr val="FF0000"/>
                </a:solidFill>
              </a:rPr>
              <a:t>The school undertook a whole-school mapping exercise of the provision of ESDGC to check continuity and coverage of the </a:t>
            </a:r>
            <a:r>
              <a:rPr lang="en-GB" sz="1600" dirty="0" err="1" smtClean="0">
                <a:solidFill>
                  <a:srgbClr val="FF0000"/>
                </a:solidFill>
              </a:rPr>
              <a:t>the</a:t>
            </a:r>
            <a:r>
              <a:rPr lang="en-GB" sz="1600" dirty="0" smtClean="0">
                <a:solidFill>
                  <a:srgbClr val="FF0000"/>
                </a:solidFill>
              </a:rPr>
              <a:t> seven themes of ESDGC across the curriculum.</a:t>
            </a:r>
          </a:p>
          <a:p>
            <a:pPr marL="0" indent="0" eaLnBrk="1" hangingPunct="1">
              <a:buFontTx/>
              <a:buNone/>
            </a:pPr>
            <a:r>
              <a:rPr lang="en-GB" sz="1600" b="1" dirty="0" smtClean="0">
                <a:solidFill>
                  <a:srgbClr val="FF0000"/>
                </a:solidFill>
              </a:rPr>
              <a:t>Outcomes</a:t>
            </a:r>
            <a:endParaRPr lang="en-GB" sz="1600" dirty="0" smtClean="0">
              <a:solidFill>
                <a:srgbClr val="FF0000"/>
              </a:solidFill>
            </a:endParaRPr>
          </a:p>
          <a:p>
            <a:pPr eaLnBrk="1" hangingPunct="1"/>
            <a:r>
              <a:rPr lang="en-GB" sz="1600" dirty="0" smtClean="0">
                <a:solidFill>
                  <a:srgbClr val="FF0000"/>
                </a:solidFill>
              </a:rPr>
              <a:t>The mapping grids enable teachers to monitor provision and identify areas where ESDGC is already incorporated as well as opportunities for further development.</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Title 1"/>
          <p:cNvSpPr>
            <a:spLocks noGrp="1"/>
          </p:cNvSpPr>
          <p:nvPr>
            <p:ph type="title"/>
          </p:nvPr>
        </p:nvSpPr>
        <p:spPr>
          <a:xfrm>
            <a:off x="-107950" y="144463"/>
            <a:ext cx="7339013" cy="1844675"/>
          </a:xfrm>
        </p:spPr>
        <p:txBody>
          <a:bodyPr/>
          <a:lstStyle/>
          <a:p>
            <a:pPr algn="l" eaLnBrk="1" hangingPunct="1"/>
            <a:r>
              <a:rPr lang="en-GB" sz="4000" dirty="0" smtClean="0">
                <a:solidFill>
                  <a:srgbClr val="015284"/>
                </a:solidFill>
              </a:rPr>
              <a:t>10</a:t>
            </a:r>
            <a:r>
              <a:rPr lang="en-GB" sz="4000" dirty="0" smtClean="0"/>
              <a:t> </a:t>
            </a:r>
            <a:r>
              <a:rPr lang="en-GB" sz="4000" dirty="0" err="1" smtClean="0">
                <a:solidFill>
                  <a:srgbClr val="015284"/>
                </a:solidFill>
              </a:rPr>
              <a:t>cwestiwn</a:t>
            </a:r>
            <a:r>
              <a:rPr lang="en-GB" sz="4000" dirty="0" smtClean="0">
                <a:solidFill>
                  <a:srgbClr val="015284"/>
                </a:solidFill>
              </a:rPr>
              <a:t> </a:t>
            </a:r>
            <a:r>
              <a:rPr lang="en-GB" sz="4000" dirty="0" err="1" smtClean="0">
                <a:solidFill>
                  <a:srgbClr val="015284"/>
                </a:solidFill>
              </a:rPr>
              <a:t>i</a:t>
            </a:r>
            <a:r>
              <a:rPr lang="en-GB" sz="4000" dirty="0" smtClean="0">
                <a:solidFill>
                  <a:srgbClr val="015284"/>
                </a:solidFill>
              </a:rPr>
              <a:t> </a:t>
            </a:r>
            <a:r>
              <a:rPr lang="en-GB" sz="4000" dirty="0" err="1" smtClean="0">
                <a:solidFill>
                  <a:srgbClr val="015284"/>
                </a:solidFill>
              </a:rPr>
              <a:t>ddarparwyr</a:t>
            </a:r>
            <a:r>
              <a:rPr lang="en-GB" sz="4000" dirty="0" smtClean="0">
                <a:solidFill>
                  <a:srgbClr val="015284"/>
                </a:solidFill>
              </a:rPr>
              <a:t/>
            </a:r>
            <a:br>
              <a:rPr lang="en-GB" sz="4000" dirty="0" smtClean="0">
                <a:solidFill>
                  <a:srgbClr val="015284"/>
                </a:solidFill>
              </a:rPr>
            </a:br>
            <a:r>
              <a:rPr lang="en-GB" sz="4000" dirty="0" smtClean="0"/>
              <a:t>10 questions for providers</a:t>
            </a:r>
            <a:r>
              <a:rPr lang="en-GB" dirty="0" smtClean="0"/>
              <a:t/>
            </a:r>
            <a:br>
              <a:rPr lang="en-GB" dirty="0" smtClean="0"/>
            </a:br>
            <a:endParaRPr lang="en-GB" dirty="0" smtClean="0">
              <a:solidFill>
                <a:srgbClr val="015284"/>
              </a:solidFill>
            </a:endParaRPr>
          </a:p>
        </p:txBody>
      </p:sp>
      <p:sp>
        <p:nvSpPr>
          <p:cNvPr id="33794" name="Content Placeholder 2"/>
          <p:cNvSpPr>
            <a:spLocks noGrp="1"/>
          </p:cNvSpPr>
          <p:nvPr>
            <p:ph sz="half" idx="1"/>
          </p:nvPr>
        </p:nvSpPr>
        <p:spPr>
          <a:xfrm>
            <a:off x="107950" y="1557338"/>
            <a:ext cx="4457700" cy="5300662"/>
          </a:xfrm>
        </p:spPr>
        <p:txBody>
          <a:bodyPr/>
          <a:lstStyle/>
          <a:p>
            <a:pPr eaLnBrk="1" hangingPunct="1"/>
            <a:r>
              <a:rPr lang="cy-GB" sz="1600" dirty="0" smtClean="0"/>
              <a:t>A oes digon o ffocws ar ddatblygu ADCDF yn ein hysgol?</a:t>
            </a:r>
          </a:p>
          <a:p>
            <a:pPr eaLnBrk="1" hangingPunct="1"/>
            <a:r>
              <a:rPr lang="cy-GB" sz="1600" dirty="0" smtClean="0"/>
              <a:t>Pa mor aml y rhoddwyd blaenoriaeth i ADCDF yn ein CDY yn y 5 mlynedd diwethaf?</a:t>
            </a:r>
          </a:p>
          <a:p>
            <a:pPr eaLnBrk="1" hangingPunct="1"/>
            <a:r>
              <a:rPr lang="cy-GB" sz="1600" dirty="0" smtClean="0"/>
              <a:t>Pa mor dda y mae ein disgyblion yn deall cysyniadau allweddol ADCDF?</a:t>
            </a:r>
          </a:p>
          <a:p>
            <a:pPr eaLnBrk="1" hangingPunct="1"/>
            <a:r>
              <a:rPr lang="cy-GB" sz="1600" dirty="0" smtClean="0"/>
              <a:t>Pa mor effeithiol yw ein strategaethau wrth sicrhau bod dealltwriaeth disgyblion o’r saith thema ADCDF yn cael ei datblygu’n raddol?</a:t>
            </a:r>
          </a:p>
          <a:p>
            <a:pPr eaLnBrk="1" hangingPunct="1"/>
            <a:r>
              <a:rPr lang="cy-GB" sz="1600" dirty="0" smtClean="0"/>
              <a:t>Pa mor effeithiol yw ADCDF wrth wneud cyfraniad cadarnhaol at ddatblygu medrau llythrennedd a rhifedd ein disgyblion?</a:t>
            </a:r>
          </a:p>
          <a:p>
            <a:pPr eaLnBrk="1" hangingPunct="1"/>
            <a:r>
              <a:rPr lang="cy-GB" sz="1600" dirty="0" smtClean="0"/>
              <a:t>Sut gallwn ni wella ein darpariaeth ar gyfer ADCDF yn ein hysgol?</a:t>
            </a:r>
          </a:p>
          <a:p>
            <a:pPr eaLnBrk="1" hangingPunct="1">
              <a:buFontTx/>
              <a:buNone/>
            </a:pPr>
            <a:endParaRPr lang="cy-GB" sz="700" dirty="0" smtClean="0"/>
          </a:p>
        </p:txBody>
      </p:sp>
      <p:sp>
        <p:nvSpPr>
          <p:cNvPr id="33795" name="Content Placeholder 3"/>
          <p:cNvSpPr>
            <a:spLocks noGrp="1"/>
          </p:cNvSpPr>
          <p:nvPr>
            <p:ph sz="half" idx="2"/>
          </p:nvPr>
        </p:nvSpPr>
        <p:spPr>
          <a:xfrm>
            <a:off x="4718050" y="1557338"/>
            <a:ext cx="4318000" cy="5300662"/>
          </a:xfrm>
        </p:spPr>
        <p:txBody>
          <a:bodyPr/>
          <a:lstStyle/>
          <a:p>
            <a:pPr eaLnBrk="1" hangingPunct="1"/>
            <a:r>
              <a:rPr lang="en-GB" sz="1600" smtClean="0">
                <a:solidFill>
                  <a:srgbClr val="D60134"/>
                </a:solidFill>
              </a:rPr>
              <a:t>Is there enough of a focus on developing ESDGC within our school?</a:t>
            </a:r>
          </a:p>
          <a:p>
            <a:pPr eaLnBrk="1" hangingPunct="1"/>
            <a:r>
              <a:rPr lang="en-GB" sz="1600" smtClean="0">
                <a:solidFill>
                  <a:srgbClr val="D60134"/>
                </a:solidFill>
              </a:rPr>
              <a:t>How often has ESDGC been a priority within our SDP within the last 5 years?</a:t>
            </a:r>
          </a:p>
          <a:p>
            <a:pPr eaLnBrk="1" hangingPunct="1"/>
            <a:r>
              <a:rPr lang="en-GB" sz="1600" smtClean="0">
                <a:solidFill>
                  <a:srgbClr val="D60134"/>
                </a:solidFill>
              </a:rPr>
              <a:t>How well do our pupils understand the key concepts of ESDGC?</a:t>
            </a:r>
          </a:p>
          <a:p>
            <a:pPr eaLnBrk="1" hangingPunct="1"/>
            <a:r>
              <a:rPr lang="en-GB" sz="1600" smtClean="0">
                <a:solidFill>
                  <a:srgbClr val="D60134"/>
                </a:solidFill>
              </a:rPr>
              <a:t>How effective are our strategies at ensuring the progressive development of pupils’ understanding of the seven ESDGC themes?</a:t>
            </a:r>
          </a:p>
          <a:p>
            <a:pPr eaLnBrk="1" hangingPunct="1"/>
            <a:r>
              <a:rPr lang="en-GB" sz="1600" smtClean="0">
                <a:solidFill>
                  <a:srgbClr val="D60134"/>
                </a:solidFill>
              </a:rPr>
              <a:t>How effective is ESDGC in making a positive contribution to developing our pupils’ literacy and numeracy skills?</a:t>
            </a:r>
          </a:p>
          <a:p>
            <a:pPr eaLnBrk="1" hangingPunct="1"/>
            <a:r>
              <a:rPr lang="en-GB" sz="1600" smtClean="0">
                <a:solidFill>
                  <a:srgbClr val="D60134"/>
                </a:solidFill>
              </a:rPr>
              <a:t>How can we improve our provision for ESDGC within our school?</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p:cNvSpPr>
            <a:spLocks noGrp="1"/>
          </p:cNvSpPr>
          <p:nvPr>
            <p:ph type="title"/>
          </p:nvPr>
        </p:nvSpPr>
        <p:spPr>
          <a:xfrm>
            <a:off x="0" y="0"/>
            <a:ext cx="7772400" cy="863600"/>
          </a:xfrm>
        </p:spPr>
        <p:txBody>
          <a:bodyPr/>
          <a:lstStyle/>
          <a:p>
            <a:pPr eaLnBrk="1" hangingPunct="1"/>
            <a:r>
              <a:rPr lang="en-GB" sz="3600" smtClean="0">
                <a:solidFill>
                  <a:srgbClr val="015284"/>
                </a:solidFill>
              </a:rPr>
              <a:t>Cefndir </a:t>
            </a:r>
            <a:r>
              <a:rPr lang="en-GB" sz="3600" smtClean="0"/>
              <a:t>Background</a:t>
            </a:r>
            <a:endParaRPr lang="en-GB" sz="3600" b="1" smtClean="0">
              <a:solidFill>
                <a:srgbClr val="015284"/>
              </a:solidFill>
            </a:endParaRPr>
          </a:p>
        </p:txBody>
      </p:sp>
      <p:sp>
        <p:nvSpPr>
          <p:cNvPr id="16386" name="Content Placeholder 3"/>
          <p:cNvSpPr>
            <a:spLocks noGrp="1"/>
          </p:cNvSpPr>
          <p:nvPr>
            <p:ph sz="half" idx="2"/>
          </p:nvPr>
        </p:nvSpPr>
        <p:spPr>
          <a:xfrm>
            <a:off x="250825" y="765175"/>
            <a:ext cx="4105275" cy="5616575"/>
          </a:xfrm>
        </p:spPr>
        <p:txBody>
          <a:bodyPr/>
          <a:lstStyle/>
          <a:p>
            <a:pPr eaLnBrk="1" hangingPunct="1"/>
            <a:r>
              <a:rPr lang="cy-GB" sz="1600" smtClean="0">
                <a:cs typeface="Times New Roman" pitchFamily="18" charset="0"/>
              </a:rPr>
              <a:t>Mae’r adroddiad thematig hwn wedi’i osod yng nghyd-destun blaenoriaethau Llywodraeth Cymru ar gyfer:</a:t>
            </a:r>
            <a:endParaRPr lang="cy-GB" sz="1600" smtClean="0">
              <a:latin typeface="Times New Roman" pitchFamily="18" charset="0"/>
              <a:cs typeface="Times New Roman" pitchFamily="18" charset="0"/>
            </a:endParaRPr>
          </a:p>
          <a:p>
            <a:pPr lvl="1" eaLnBrk="1" hangingPunct="1"/>
            <a:r>
              <a:rPr lang="cy-GB" sz="1200" smtClean="0">
                <a:cs typeface="Times New Roman" pitchFamily="18" charset="0"/>
              </a:rPr>
              <a:t>cefnogi’r ymdrech am gynhwysiant cymdeithasol gwell a chynorthwyo integreiddio, dealltwriaeth a goddefgarwch; a</a:t>
            </a:r>
            <a:endParaRPr lang="cy-GB" sz="1200" smtClean="0">
              <a:latin typeface="Times New Roman" pitchFamily="18" charset="0"/>
              <a:cs typeface="Times New Roman" pitchFamily="18" charset="0"/>
            </a:endParaRPr>
          </a:p>
          <a:p>
            <a:pPr lvl="1" eaLnBrk="1" hangingPunct="1"/>
            <a:r>
              <a:rPr lang="cy-GB" sz="1200" smtClean="0">
                <a:cs typeface="Times New Roman" pitchFamily="18" charset="0"/>
              </a:rPr>
              <a:t>chefnogi datblygiad unigolion sy’n meddwl mewn ffordd fyd-eang ar gyfer y gweithlu.</a:t>
            </a:r>
            <a:endParaRPr lang="cy-GB" sz="1200" smtClean="0">
              <a:latin typeface="Times New Roman" pitchFamily="18" charset="0"/>
              <a:cs typeface="Times New Roman" pitchFamily="18" charset="0"/>
            </a:endParaRPr>
          </a:p>
          <a:p>
            <a:pPr eaLnBrk="1" hangingPunct="1"/>
            <a:r>
              <a:rPr lang="cy-GB" sz="1600" smtClean="0"/>
              <a:t>Mae’n canolbwyntio ar y cynnydd y mae ysgolion cynradd, uwchradd ac arbennig wedi’i wneud mewn ADCDF er 2006 pan gyhoeddodd Estyn adroddiad gwaelodlin ar ‘Sefydlu datganiad sefyllfa ar gyfer Addysg ar gyfer Datblygu Cynaliadwy a Dinasyddiaeth Fyd-Eang yng Nghymru’.  </a:t>
            </a:r>
          </a:p>
          <a:p>
            <a:pPr eaLnBrk="1" hangingPunct="1"/>
            <a:r>
              <a:rPr lang="cy-GB" sz="1600" smtClean="0">
                <a:cs typeface="Times New Roman" pitchFamily="18" charset="0"/>
              </a:rPr>
              <a:t>Mae’r canfyddiadau a’r argymhellion wedi’u seilio ar ddadansoddiad o ganfyddiadau arolygu Estyn o ysgolion cynradd, uwchradd ac arbennig rhwng 2010 a 2013 ac ymweliadau â sampl gynrychioliadol o 10 ysgol gynradd, 10 ysgol uwchradd a dwy ysgol arbennig.  </a:t>
            </a:r>
            <a:endParaRPr lang="cy-GB" sz="1600" smtClean="0">
              <a:latin typeface="Times New Roman" pitchFamily="18" charset="0"/>
              <a:cs typeface="Times New Roman" pitchFamily="18" charset="0"/>
            </a:endParaRPr>
          </a:p>
          <a:p>
            <a:pPr eaLnBrk="1" hangingPunct="1"/>
            <a:endParaRPr lang="cy-GB" sz="1600" smtClean="0"/>
          </a:p>
        </p:txBody>
      </p:sp>
      <p:sp>
        <p:nvSpPr>
          <p:cNvPr id="16387" name="Content Placeholder 3"/>
          <p:cNvSpPr>
            <a:spLocks noGrp="1"/>
          </p:cNvSpPr>
          <p:nvPr>
            <p:ph sz="half" idx="2"/>
          </p:nvPr>
        </p:nvSpPr>
        <p:spPr>
          <a:xfrm>
            <a:off x="4859338" y="1262063"/>
            <a:ext cx="4105275" cy="5616575"/>
          </a:xfrm>
        </p:spPr>
        <p:txBody>
          <a:bodyPr/>
          <a:lstStyle/>
          <a:p>
            <a:pPr eaLnBrk="1" hangingPunct="1"/>
            <a:r>
              <a:rPr lang="en-GB" sz="1600" smtClean="0">
                <a:solidFill>
                  <a:srgbClr val="C00000"/>
                </a:solidFill>
                <a:cs typeface="Times New Roman" pitchFamily="18" charset="0"/>
              </a:rPr>
              <a:t>This thematic report is set in the context of the Welsh Government’s priorities for:</a:t>
            </a:r>
            <a:endParaRPr lang="en-GB" sz="1600" smtClean="0">
              <a:solidFill>
                <a:srgbClr val="C00000"/>
              </a:solidFill>
              <a:latin typeface="Times New Roman" pitchFamily="18" charset="0"/>
              <a:cs typeface="Times New Roman" pitchFamily="18" charset="0"/>
            </a:endParaRPr>
          </a:p>
          <a:p>
            <a:pPr lvl="1" eaLnBrk="1" hangingPunct="1"/>
            <a:r>
              <a:rPr lang="en-GB" sz="1200" smtClean="0">
                <a:solidFill>
                  <a:srgbClr val="C00000"/>
                </a:solidFill>
                <a:cs typeface="Times New Roman" pitchFamily="18" charset="0"/>
              </a:rPr>
              <a:t>supporting the drive for greater social inclusion and aiding integration, understanding and tolerance; and</a:t>
            </a:r>
            <a:endParaRPr lang="en-GB" sz="1200" smtClean="0">
              <a:solidFill>
                <a:srgbClr val="C00000"/>
              </a:solidFill>
              <a:latin typeface="Times New Roman" pitchFamily="18" charset="0"/>
              <a:cs typeface="Times New Roman" pitchFamily="18" charset="0"/>
            </a:endParaRPr>
          </a:p>
          <a:p>
            <a:pPr lvl="1" eaLnBrk="1" hangingPunct="1"/>
            <a:r>
              <a:rPr lang="en-GB" sz="1200" smtClean="0">
                <a:solidFill>
                  <a:srgbClr val="C00000"/>
                </a:solidFill>
                <a:cs typeface="Times New Roman" pitchFamily="18" charset="0"/>
              </a:rPr>
              <a:t>supporting the development of globally-minded individuals for the workforce.</a:t>
            </a:r>
            <a:endParaRPr lang="en-GB" sz="1200" smtClean="0">
              <a:solidFill>
                <a:srgbClr val="C00000"/>
              </a:solidFill>
              <a:latin typeface="Times New Roman" pitchFamily="18" charset="0"/>
              <a:cs typeface="Times New Roman" pitchFamily="18" charset="0"/>
            </a:endParaRPr>
          </a:p>
          <a:p>
            <a:pPr eaLnBrk="1" hangingPunct="1"/>
            <a:r>
              <a:rPr lang="en-GB" sz="1600" smtClean="0">
                <a:solidFill>
                  <a:srgbClr val="C00000"/>
                </a:solidFill>
              </a:rPr>
              <a:t>It focuses on the progress that primary, secondary and special schools have made in ESDGC since 2006 when Estyn published a baseline report on, ‘Establishing a position statement for Education for Sustainable Development and Global Citizenship in Wales’.  </a:t>
            </a:r>
          </a:p>
          <a:p>
            <a:pPr eaLnBrk="1" hangingPunct="1"/>
            <a:r>
              <a:rPr lang="en-GB" sz="1600" smtClean="0">
                <a:solidFill>
                  <a:srgbClr val="C00000"/>
                </a:solidFill>
                <a:cs typeface="Times New Roman" pitchFamily="18" charset="0"/>
              </a:rPr>
              <a:t>The findings and recommendations are based on an analysis of Estyn inspection findings from primary, secondary and special schools from 2010 to 2013 and visits to a representative sample of 10 primary schools, 10 secondary schools and two special schools.  </a:t>
            </a:r>
            <a:endParaRPr lang="en-GB" sz="1600" smtClean="0">
              <a:solidFill>
                <a:srgbClr val="C00000"/>
              </a:solidFill>
              <a:latin typeface="Times New Roman" pitchFamily="18" charset="0"/>
              <a:cs typeface="Times New Roman" pitchFamily="18" charset="0"/>
            </a:endParaRPr>
          </a:p>
          <a:p>
            <a:pPr eaLnBrk="1" hangingPunct="1"/>
            <a:endParaRPr lang="en-GB" sz="1600" smtClean="0">
              <a:solidFill>
                <a:srgbClr val="D60134"/>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Title 1"/>
          <p:cNvSpPr>
            <a:spLocks noGrp="1"/>
          </p:cNvSpPr>
          <p:nvPr>
            <p:ph type="title"/>
          </p:nvPr>
        </p:nvSpPr>
        <p:spPr>
          <a:xfrm>
            <a:off x="-107950" y="144463"/>
            <a:ext cx="7339013" cy="1196975"/>
          </a:xfrm>
        </p:spPr>
        <p:txBody>
          <a:bodyPr/>
          <a:lstStyle/>
          <a:p>
            <a:pPr algn="l" eaLnBrk="1" hangingPunct="1"/>
            <a:r>
              <a:rPr lang="en-GB" sz="4000" dirty="0" smtClean="0">
                <a:solidFill>
                  <a:srgbClr val="015284"/>
                </a:solidFill>
              </a:rPr>
              <a:t>10</a:t>
            </a:r>
            <a:r>
              <a:rPr lang="en-GB" sz="4000" dirty="0" smtClean="0"/>
              <a:t> </a:t>
            </a:r>
            <a:r>
              <a:rPr lang="en-GB" sz="4000" dirty="0" err="1" smtClean="0">
                <a:solidFill>
                  <a:srgbClr val="015284"/>
                </a:solidFill>
              </a:rPr>
              <a:t>cwestiwn</a:t>
            </a:r>
            <a:r>
              <a:rPr lang="en-GB" sz="4000" dirty="0" smtClean="0">
                <a:solidFill>
                  <a:srgbClr val="015284"/>
                </a:solidFill>
              </a:rPr>
              <a:t> </a:t>
            </a:r>
            <a:r>
              <a:rPr lang="en-GB" sz="4000" dirty="0" err="1" smtClean="0">
                <a:solidFill>
                  <a:srgbClr val="015284"/>
                </a:solidFill>
              </a:rPr>
              <a:t>i</a:t>
            </a:r>
            <a:r>
              <a:rPr lang="en-GB" sz="4000" dirty="0" smtClean="0">
                <a:solidFill>
                  <a:srgbClr val="015284"/>
                </a:solidFill>
              </a:rPr>
              <a:t> </a:t>
            </a:r>
            <a:r>
              <a:rPr lang="en-GB" sz="4000" dirty="0" err="1" smtClean="0">
                <a:solidFill>
                  <a:srgbClr val="015284"/>
                </a:solidFill>
              </a:rPr>
              <a:t>ddarparwyr</a:t>
            </a:r>
            <a:r>
              <a:rPr lang="en-GB" sz="4000" dirty="0" smtClean="0">
                <a:solidFill>
                  <a:srgbClr val="015284"/>
                </a:solidFill>
              </a:rPr>
              <a:t/>
            </a:r>
            <a:br>
              <a:rPr lang="en-GB" sz="4000" dirty="0" smtClean="0">
                <a:solidFill>
                  <a:srgbClr val="015284"/>
                </a:solidFill>
              </a:rPr>
            </a:br>
            <a:r>
              <a:rPr lang="en-GB" sz="4000" dirty="0" smtClean="0"/>
              <a:t>10 questions for providers</a:t>
            </a:r>
            <a:endParaRPr lang="en-GB" sz="4000" dirty="0" smtClean="0">
              <a:solidFill>
                <a:srgbClr val="015284"/>
              </a:solidFill>
            </a:endParaRPr>
          </a:p>
        </p:txBody>
      </p:sp>
      <p:sp>
        <p:nvSpPr>
          <p:cNvPr id="34818" name="Content Placeholder 2"/>
          <p:cNvSpPr>
            <a:spLocks noGrp="1"/>
          </p:cNvSpPr>
          <p:nvPr>
            <p:ph sz="half" idx="1"/>
          </p:nvPr>
        </p:nvSpPr>
        <p:spPr>
          <a:xfrm>
            <a:off x="107950" y="1557338"/>
            <a:ext cx="4457700" cy="5300662"/>
          </a:xfrm>
        </p:spPr>
        <p:txBody>
          <a:bodyPr/>
          <a:lstStyle/>
          <a:p>
            <a:pPr eaLnBrk="1" hangingPunct="1"/>
            <a:r>
              <a:rPr lang="cy-GB" sz="1600" smtClean="0"/>
              <a:t>Pa mor effeithiol yw ein gweithgareddau allgyrsiol wrth ddatblygu dealltwriaeth ein disgyblion o ADCDF?</a:t>
            </a:r>
          </a:p>
          <a:p>
            <a:pPr eaLnBrk="1" hangingPunct="1"/>
            <a:r>
              <a:rPr lang="cy-GB" sz="1600" smtClean="0"/>
              <a:t>Pa mor effeithiol ydym ni yn nodi aelodau perthnasol o staff i gydlynu a datblygu ADCDF yn strategol yn ein hysgol?</a:t>
            </a:r>
          </a:p>
          <a:p>
            <a:pPr eaLnBrk="1" hangingPunct="1"/>
            <a:r>
              <a:rPr lang="cy-GB" sz="1600" smtClean="0"/>
              <a:t>I ba raddau ydym ni’n darparu digon o hyfforddiant priodol i’n staff i sicrhau bod ganddynt ddealltwriaeth ddigon da o gysyniadau mwy cymhleth ADCDF?</a:t>
            </a:r>
          </a:p>
          <a:p>
            <a:pPr eaLnBrk="1" hangingPunct="1"/>
            <a:r>
              <a:rPr lang="cy-GB" sz="1600" smtClean="0"/>
              <a:t>A yw ein llywodraethwyr yn deall digon am ADCDF er mwyn iddynt ein cefnogi a’n herio o ran ein safonau a’n darpariaeth?</a:t>
            </a:r>
          </a:p>
          <a:p>
            <a:pPr eaLnBrk="1" hangingPunct="1"/>
            <a:endParaRPr lang="cy-GB" sz="1800" smtClean="0"/>
          </a:p>
        </p:txBody>
      </p:sp>
      <p:sp>
        <p:nvSpPr>
          <p:cNvPr id="34819" name="Content Placeholder 3"/>
          <p:cNvSpPr>
            <a:spLocks noGrp="1"/>
          </p:cNvSpPr>
          <p:nvPr>
            <p:ph sz="half" idx="2"/>
          </p:nvPr>
        </p:nvSpPr>
        <p:spPr>
          <a:xfrm>
            <a:off x="4718050" y="1557338"/>
            <a:ext cx="4318000" cy="5300662"/>
          </a:xfrm>
        </p:spPr>
        <p:txBody>
          <a:bodyPr/>
          <a:lstStyle/>
          <a:p>
            <a:pPr eaLnBrk="1" hangingPunct="1"/>
            <a:r>
              <a:rPr lang="en-GB" sz="1600" smtClean="0">
                <a:solidFill>
                  <a:srgbClr val="C00000"/>
                </a:solidFill>
              </a:rPr>
              <a:t>How effective are our extra-curricular activities in developing our pupils’ understanding of ESDGC?</a:t>
            </a:r>
          </a:p>
          <a:p>
            <a:pPr eaLnBrk="1" hangingPunct="1"/>
            <a:r>
              <a:rPr lang="en-GB" sz="1600" smtClean="0">
                <a:solidFill>
                  <a:srgbClr val="C00000"/>
                </a:solidFill>
              </a:rPr>
              <a:t>How effective are we at identifying relevant members of staff to coordinate and develop ESDGC strategically within our school?</a:t>
            </a:r>
          </a:p>
          <a:p>
            <a:pPr eaLnBrk="1" hangingPunct="1"/>
            <a:r>
              <a:rPr lang="en-GB" sz="1600" smtClean="0">
                <a:solidFill>
                  <a:srgbClr val="C00000"/>
                </a:solidFill>
              </a:rPr>
              <a:t>To what extent do we provide our staff with enough appropriate training to ensure that they are equipped with a good enough understanding of the more complex concepts of ESDGC?</a:t>
            </a:r>
          </a:p>
          <a:p>
            <a:pPr eaLnBrk="1" hangingPunct="1"/>
            <a:r>
              <a:rPr lang="en-GB" sz="1600" smtClean="0">
                <a:solidFill>
                  <a:srgbClr val="C00000"/>
                </a:solidFill>
              </a:rPr>
              <a:t>Do our governors understand enough about ESDGC in order for them to support and challenge us on our standards and provision?</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p:cNvSpPr>
            <a:spLocks noGrp="1" noChangeArrowheads="1"/>
          </p:cNvSpPr>
          <p:nvPr>
            <p:ph type="title"/>
          </p:nvPr>
        </p:nvSpPr>
        <p:spPr>
          <a:xfrm>
            <a:off x="112713" y="2357438"/>
            <a:ext cx="7772400" cy="1143000"/>
          </a:xfrm>
        </p:spPr>
        <p:txBody>
          <a:bodyPr/>
          <a:lstStyle/>
          <a:p>
            <a:pPr algn="l" eaLnBrk="1" hangingPunct="1"/>
            <a:r>
              <a:rPr lang="en-GB" sz="3600" dirty="0" smtClean="0"/>
              <a:t/>
            </a:r>
            <a:br>
              <a:rPr lang="en-GB" sz="3600" dirty="0" smtClean="0"/>
            </a:br>
            <a:r>
              <a:rPr lang="en-GB" sz="3600" dirty="0" smtClean="0"/>
              <a:t/>
            </a:r>
            <a:br>
              <a:rPr lang="en-GB" sz="3600" dirty="0" smtClean="0"/>
            </a:br>
            <a:r>
              <a:rPr lang="en-GB" sz="3600" dirty="0" smtClean="0">
                <a:solidFill>
                  <a:srgbClr val="015284"/>
                </a:solidFill>
              </a:rPr>
              <a:t/>
            </a:r>
            <a:br>
              <a:rPr lang="en-GB" sz="3600" dirty="0" smtClean="0">
                <a:solidFill>
                  <a:srgbClr val="015284"/>
                </a:solidFill>
              </a:rPr>
            </a:br>
            <a:r>
              <a:rPr lang="en-GB" sz="3600" dirty="0" err="1" smtClean="0">
                <a:solidFill>
                  <a:srgbClr val="015284"/>
                </a:solidFill>
              </a:rPr>
              <a:t>Dolen</a:t>
            </a:r>
            <a:r>
              <a:rPr lang="en-GB" sz="3600" dirty="0" smtClean="0">
                <a:solidFill>
                  <a:srgbClr val="015284"/>
                </a:solidFill>
              </a:rPr>
              <a:t> </a:t>
            </a:r>
            <a:r>
              <a:rPr lang="en-GB" sz="3600" dirty="0" err="1" smtClean="0">
                <a:solidFill>
                  <a:srgbClr val="015284"/>
                </a:solidFill>
              </a:rPr>
              <a:t>gyswllt</a:t>
            </a:r>
            <a:r>
              <a:rPr lang="en-GB" sz="3600" dirty="0" smtClean="0">
                <a:solidFill>
                  <a:srgbClr val="015284"/>
                </a:solidFill>
              </a:rPr>
              <a:t> </a:t>
            </a:r>
            <a:r>
              <a:rPr lang="en-GB" sz="3600" dirty="0" err="1" smtClean="0">
                <a:solidFill>
                  <a:srgbClr val="015284"/>
                </a:solidFill>
              </a:rPr>
              <a:t>i’r</a:t>
            </a:r>
            <a:r>
              <a:rPr lang="en-GB" sz="3600" dirty="0" smtClean="0">
                <a:solidFill>
                  <a:srgbClr val="015284"/>
                </a:solidFill>
              </a:rPr>
              <a:t> </a:t>
            </a:r>
            <a:r>
              <a:rPr lang="en-GB" sz="3600" dirty="0" err="1" smtClean="0">
                <a:solidFill>
                  <a:srgbClr val="015284"/>
                </a:solidFill>
              </a:rPr>
              <a:t>adroddiad</a:t>
            </a:r>
            <a:r>
              <a:rPr lang="en-GB" sz="3600" dirty="0" smtClean="0">
                <a:solidFill>
                  <a:srgbClr val="015284"/>
                </a:solidFill>
              </a:rPr>
              <a:t> </a:t>
            </a:r>
            <a:r>
              <a:rPr lang="en-GB" sz="3600" dirty="0" err="1" smtClean="0">
                <a:solidFill>
                  <a:srgbClr val="015284"/>
                </a:solidFill>
              </a:rPr>
              <a:t>llawn</a:t>
            </a:r>
            <a:r>
              <a:rPr lang="en-GB" sz="3600" dirty="0" smtClean="0">
                <a:solidFill>
                  <a:srgbClr val="015284"/>
                </a:solidFill>
              </a:rPr>
              <a:t> - </a:t>
            </a:r>
            <a:r>
              <a:rPr lang="en-GB" sz="3600" dirty="0" err="1" smtClean="0">
                <a:solidFill>
                  <a:srgbClr val="015284"/>
                </a:solidFill>
              </a:rPr>
              <a:t>Cymraeg</a:t>
            </a:r>
            <a:r>
              <a:rPr lang="en-GB" sz="3600" dirty="0" smtClean="0">
                <a:solidFill>
                  <a:srgbClr val="015284"/>
                </a:solidFill>
              </a:rPr>
              <a:t>:</a:t>
            </a:r>
            <a:br>
              <a:rPr lang="en-GB" sz="3600" dirty="0" smtClean="0">
                <a:solidFill>
                  <a:srgbClr val="015284"/>
                </a:solidFill>
              </a:rPr>
            </a:br>
            <a:r>
              <a:rPr lang="en-GB" sz="3600" dirty="0" smtClean="0">
                <a:solidFill>
                  <a:srgbClr val="015284"/>
                </a:solidFill>
              </a:rPr>
              <a:t/>
            </a:r>
            <a:br>
              <a:rPr lang="en-GB" sz="3600" dirty="0" smtClean="0">
                <a:solidFill>
                  <a:srgbClr val="015284"/>
                </a:solidFill>
              </a:rPr>
            </a:br>
            <a:r>
              <a:rPr lang="en-GB" sz="3600" dirty="0" smtClean="0">
                <a:solidFill>
                  <a:srgbClr val="015284"/>
                </a:solidFill>
                <a:hlinkClick r:id="rId2"/>
              </a:rPr>
              <a:t>www.estyn.gov.uk/cymraeg/adroddiadau-thematig/adroddiadau-diweddar</a:t>
            </a:r>
            <a:r>
              <a:rPr lang="en-GB" sz="3600" dirty="0">
                <a:solidFill>
                  <a:srgbClr val="015284"/>
                </a:solidFill>
                <a:hlinkClick r:id="rId2"/>
              </a:rPr>
              <a:t>/</a:t>
            </a:r>
            <a:r>
              <a:rPr lang="en-GB" sz="3600" dirty="0" smtClean="0">
                <a:solidFill>
                  <a:srgbClr val="015284"/>
                </a:solidFill>
              </a:rPr>
              <a:t/>
            </a:r>
            <a:br>
              <a:rPr lang="en-GB" sz="3600" dirty="0" smtClean="0">
                <a:solidFill>
                  <a:srgbClr val="015284"/>
                </a:solidFill>
              </a:rPr>
            </a:br>
            <a:r>
              <a:rPr lang="en-GB" sz="3600" dirty="0" smtClean="0">
                <a:solidFill>
                  <a:srgbClr val="015284"/>
                </a:solidFill>
              </a:rPr>
              <a:t/>
            </a:r>
            <a:br>
              <a:rPr lang="en-GB" sz="3600" dirty="0" smtClean="0">
                <a:solidFill>
                  <a:srgbClr val="015284"/>
                </a:solidFill>
              </a:rPr>
            </a:br>
            <a:r>
              <a:rPr lang="en-GB" sz="3600" dirty="0" smtClean="0"/>
              <a:t>Web-link to full report:</a:t>
            </a:r>
            <a:br>
              <a:rPr lang="en-GB" sz="3600" dirty="0" smtClean="0"/>
            </a:br>
            <a:r>
              <a:rPr lang="en-GB" sz="3600" dirty="0" smtClean="0"/>
              <a:t/>
            </a:r>
            <a:br>
              <a:rPr lang="en-GB" sz="3600" dirty="0" smtClean="0"/>
            </a:br>
            <a:r>
              <a:rPr lang="en-GB" sz="3600" dirty="0" smtClean="0">
                <a:hlinkClick r:id="rId3"/>
              </a:rPr>
              <a:t>www.estyn.gov.uk/english/thematic-reports/recent-reports</a:t>
            </a:r>
            <a:r>
              <a:rPr lang="en-GB" sz="3600" dirty="0">
                <a:hlinkClick r:id="rId3"/>
              </a:rPr>
              <a:t>/</a:t>
            </a:r>
            <a:r>
              <a:rPr lang="en-GB" sz="3600" dirty="0" smtClean="0">
                <a:solidFill>
                  <a:srgbClr val="015284"/>
                </a:solidFill>
              </a:rPr>
              <a:t/>
            </a:r>
            <a:br>
              <a:rPr lang="en-GB" sz="3600" dirty="0" smtClean="0">
                <a:solidFill>
                  <a:srgbClr val="015284"/>
                </a:solidFill>
              </a:rPr>
            </a:br>
            <a:endParaRPr lang="en-US" sz="3600" dirty="0" smtClean="0">
              <a:solidFill>
                <a:srgbClr val="015284"/>
              </a:solidFill>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Text Placeholder 5"/>
          <p:cNvSpPr>
            <a:spLocks noGrp="1"/>
          </p:cNvSpPr>
          <p:nvPr>
            <p:ph type="body" idx="1"/>
          </p:nvPr>
        </p:nvSpPr>
        <p:spPr/>
        <p:txBody>
          <a:bodyPr/>
          <a:lstStyle/>
          <a:p>
            <a:pPr algn="ctr" eaLnBrk="1" hangingPunct="1"/>
            <a:r>
              <a:rPr lang="cy-GB" sz="6000" smtClean="0"/>
              <a:t>Cwestiynau...</a:t>
            </a:r>
            <a:endParaRPr lang="en-GB" sz="6000" smtClean="0"/>
          </a:p>
          <a:p>
            <a:pPr algn="ctr" eaLnBrk="1" hangingPunct="1"/>
            <a:r>
              <a:rPr lang="en-GB" sz="6000" smtClean="0">
                <a:solidFill>
                  <a:srgbClr val="D60134"/>
                </a:solidFill>
              </a:rPr>
              <a:t>Questions…</a:t>
            </a:r>
          </a:p>
          <a:p>
            <a:pPr eaLnBrk="1" hangingPunct="1"/>
            <a:endParaRPr lang="en-GB"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ChangeArrowheads="1"/>
          </p:cNvSpPr>
          <p:nvPr>
            <p:ph type="title"/>
          </p:nvPr>
        </p:nvSpPr>
        <p:spPr>
          <a:xfrm>
            <a:off x="323850" y="260350"/>
            <a:ext cx="7772400" cy="1368425"/>
          </a:xfrm>
        </p:spPr>
        <p:txBody>
          <a:bodyPr/>
          <a:lstStyle/>
          <a:p>
            <a:pPr eaLnBrk="1" hangingPunct="1"/>
            <a:r>
              <a:rPr lang="en-GB" sz="3600" smtClean="0">
                <a:solidFill>
                  <a:srgbClr val="015284"/>
                </a:solidFill>
              </a:rPr>
              <a:t>Prif ganfyddiadau</a:t>
            </a:r>
            <a:br>
              <a:rPr lang="en-GB" sz="3600" smtClean="0">
                <a:solidFill>
                  <a:srgbClr val="015284"/>
                </a:solidFill>
              </a:rPr>
            </a:br>
            <a:r>
              <a:rPr lang="en-GB" sz="3600" smtClean="0"/>
              <a:t>Main findings </a:t>
            </a:r>
            <a:br>
              <a:rPr lang="en-GB" sz="3600" smtClean="0"/>
            </a:br>
            <a:endParaRPr lang="en-US" sz="3600" smtClean="0">
              <a:solidFill>
                <a:srgbClr val="015284"/>
              </a:solidFill>
            </a:endParaRPr>
          </a:p>
        </p:txBody>
      </p:sp>
      <p:sp>
        <p:nvSpPr>
          <p:cNvPr id="17410" name="Rectangle 4"/>
          <p:cNvSpPr>
            <a:spLocks noGrp="1" noChangeArrowheads="1"/>
          </p:cNvSpPr>
          <p:nvPr>
            <p:ph type="body" sz="half" idx="2"/>
          </p:nvPr>
        </p:nvSpPr>
        <p:spPr>
          <a:xfrm>
            <a:off x="250825" y="1484313"/>
            <a:ext cx="4248150" cy="4968875"/>
          </a:xfrm>
        </p:spPr>
        <p:txBody>
          <a:bodyPr/>
          <a:lstStyle/>
          <a:p>
            <a:pPr eaLnBrk="1" hangingPunct="1">
              <a:lnSpc>
                <a:spcPct val="80000"/>
              </a:lnSpc>
              <a:buFontTx/>
              <a:buNone/>
            </a:pPr>
            <a:r>
              <a:rPr lang="cy-GB" sz="1800" b="1" smtClean="0"/>
              <a:t>Dealltwriaeth disgyblion o ddatblygu</a:t>
            </a:r>
          </a:p>
          <a:p>
            <a:pPr eaLnBrk="1" hangingPunct="1">
              <a:lnSpc>
                <a:spcPct val="80000"/>
              </a:lnSpc>
              <a:buFontTx/>
              <a:buNone/>
            </a:pPr>
            <a:r>
              <a:rPr lang="cy-GB" sz="1800" b="1" smtClean="0"/>
              <a:t>cynaliadwy a dinasyddiaeth fyd-eang</a:t>
            </a:r>
            <a:endParaRPr lang="cy-GB" sz="1800" smtClean="0"/>
          </a:p>
          <a:p>
            <a:pPr eaLnBrk="1" hangingPunct="1">
              <a:lnSpc>
                <a:spcPct val="80000"/>
              </a:lnSpc>
            </a:pPr>
            <a:r>
              <a:rPr lang="cy-GB" sz="1800" smtClean="0"/>
              <a:t>Ym mwyafrif yr ysgolion yr ymwelwyd â nhw, mae dealltwriaeth disgyblion o gysyniadau allweddol datblygu cynaliadwy a dinasyddiaeth fyd-eang yn datblygu’n briodol wrth i ddisgyblion symud trwy’r ysgol ac mae’n gyffredinol gadarn ar gyfer pob un o’r saith thema ar gyfer ADCDF.  Nid oes unrhyw wahaniaeth arwyddocaol erbyn hyn rhwng dealltwriaeth disgyblion o ddatblygu cynaliadwy a’u dealltwriaeth o ddinasyddiaeth fyd-eang.  Mae hyn yn welliant er 2006 pan nad oedd dealltwriaeth o ddinasyddiaeth fyd-eang wedi’i datblygu cystal. </a:t>
            </a:r>
          </a:p>
          <a:p>
            <a:pPr eaLnBrk="1" hangingPunct="1">
              <a:lnSpc>
                <a:spcPct val="80000"/>
              </a:lnSpc>
              <a:buFontTx/>
              <a:buNone/>
            </a:pPr>
            <a:endParaRPr lang="cy-GB" sz="1800" smtClean="0"/>
          </a:p>
        </p:txBody>
      </p:sp>
      <p:sp>
        <p:nvSpPr>
          <p:cNvPr id="17411" name="Rectangle 4"/>
          <p:cNvSpPr txBox="1">
            <a:spLocks noChangeArrowheads="1"/>
          </p:cNvSpPr>
          <p:nvPr/>
        </p:nvSpPr>
        <p:spPr bwMode="auto">
          <a:xfrm>
            <a:off x="4643438" y="1420813"/>
            <a:ext cx="4248150" cy="4968875"/>
          </a:xfrm>
          <a:prstGeom prst="rect">
            <a:avLst/>
          </a:prstGeom>
          <a:noFill/>
          <a:ln w="9525">
            <a:noFill/>
            <a:miter lim="800000"/>
            <a:headEnd/>
            <a:tailEnd/>
          </a:ln>
        </p:spPr>
        <p:txBody>
          <a:bodyPr/>
          <a:lstStyle/>
          <a:p>
            <a:pPr>
              <a:spcBef>
                <a:spcPct val="20000"/>
              </a:spcBef>
            </a:pPr>
            <a:r>
              <a:rPr lang="en-GB" sz="1800" b="1" dirty="0">
                <a:solidFill>
                  <a:srgbClr val="C00000"/>
                </a:solidFill>
              </a:rPr>
              <a:t>Pupils’ understanding of sustainable development and global citizenship</a:t>
            </a:r>
            <a:endParaRPr lang="en-GB" sz="1800" dirty="0">
              <a:solidFill>
                <a:srgbClr val="C00000"/>
              </a:solidFill>
              <a:latin typeface="Times New Roman" pitchFamily="18" charset="0"/>
              <a:cs typeface="Times New Roman" pitchFamily="18" charset="0"/>
            </a:endParaRPr>
          </a:p>
          <a:p>
            <a:pPr marL="285750" indent="-285750">
              <a:spcBef>
                <a:spcPct val="20000"/>
              </a:spcBef>
              <a:buFont typeface="Arial" panose="020B0604020202020204" pitchFamily="34" charset="0"/>
              <a:buChar char="•"/>
            </a:pPr>
            <a:r>
              <a:rPr lang="en-GB" sz="1800" dirty="0">
                <a:solidFill>
                  <a:srgbClr val="C00000"/>
                </a:solidFill>
                <a:cs typeface="Times New Roman" pitchFamily="18" charset="0"/>
              </a:rPr>
              <a:t>In the majority of the schools visited, pupils’ understanding of the key concepts of sustainable development and global citizenship develops appropriately as pupils progress through school and is generally secure for each of the seven themes for ESDGC.</a:t>
            </a:r>
            <a:r>
              <a:rPr lang="en-GB" sz="1800" dirty="0">
                <a:solidFill>
                  <a:srgbClr val="C00000"/>
                </a:solidFill>
                <a:latin typeface="Times New Roman" pitchFamily="18" charset="0"/>
                <a:cs typeface="Times New Roman" pitchFamily="18" charset="0"/>
              </a:rPr>
              <a:t>  </a:t>
            </a:r>
            <a:r>
              <a:rPr lang="en-GB" sz="1800" dirty="0">
                <a:solidFill>
                  <a:srgbClr val="C00000"/>
                </a:solidFill>
                <a:cs typeface="Times New Roman" pitchFamily="18" charset="0"/>
              </a:rPr>
              <a:t>There is now no significant difference between pupils’ understanding of sustainable development and their understanding of global citizenship.  This is an improvement since 2006 when understanding of global citizenship was not as well developed. </a:t>
            </a:r>
            <a:endParaRPr lang="en-GB" sz="1800" dirty="0">
              <a:solidFill>
                <a:srgbClr val="C00000"/>
              </a:solidFill>
              <a:latin typeface="Times New Roman" pitchFamily="18" charset="0"/>
              <a:cs typeface="Times New Roman" pitchFamily="18" charset="0"/>
            </a:endParaRPr>
          </a:p>
          <a:p>
            <a:pPr>
              <a:spcBef>
                <a:spcPct val="20000"/>
              </a:spcBef>
              <a:buFontTx/>
              <a:buChar char="•"/>
            </a:pPr>
            <a:endParaRPr lang="en-US" sz="2000" dirty="0">
              <a:solidFill>
                <a:srgbClr val="C00000"/>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
          <p:cNvSpPr>
            <a:spLocks noGrp="1" noChangeArrowheads="1"/>
          </p:cNvSpPr>
          <p:nvPr>
            <p:ph type="title"/>
          </p:nvPr>
        </p:nvSpPr>
        <p:spPr>
          <a:xfrm>
            <a:off x="323850" y="260350"/>
            <a:ext cx="7772400" cy="719138"/>
          </a:xfrm>
        </p:spPr>
        <p:txBody>
          <a:bodyPr/>
          <a:lstStyle/>
          <a:p>
            <a:pPr eaLnBrk="1" hangingPunct="1"/>
            <a:r>
              <a:rPr lang="en-GB" sz="3600" smtClean="0">
                <a:solidFill>
                  <a:srgbClr val="015284"/>
                </a:solidFill>
              </a:rPr>
              <a:t>Prif ganfyddiadau</a:t>
            </a:r>
            <a:br>
              <a:rPr lang="en-GB" sz="3600" smtClean="0">
                <a:solidFill>
                  <a:srgbClr val="015284"/>
                </a:solidFill>
              </a:rPr>
            </a:br>
            <a:r>
              <a:rPr lang="en-GB" sz="3600" smtClean="0"/>
              <a:t>Main findings</a:t>
            </a:r>
            <a:endParaRPr lang="en-US" sz="3600" smtClean="0">
              <a:solidFill>
                <a:srgbClr val="015284"/>
              </a:solidFill>
            </a:endParaRPr>
          </a:p>
        </p:txBody>
      </p:sp>
      <p:sp>
        <p:nvSpPr>
          <p:cNvPr id="18434" name="Rectangle 4"/>
          <p:cNvSpPr>
            <a:spLocks noGrp="1" noChangeArrowheads="1"/>
          </p:cNvSpPr>
          <p:nvPr>
            <p:ph type="body" sz="half" idx="2"/>
          </p:nvPr>
        </p:nvSpPr>
        <p:spPr>
          <a:xfrm>
            <a:off x="468313" y="1268413"/>
            <a:ext cx="4248150" cy="4968875"/>
          </a:xfrm>
        </p:spPr>
        <p:txBody>
          <a:bodyPr/>
          <a:lstStyle/>
          <a:p>
            <a:pPr eaLnBrk="1" hangingPunct="1">
              <a:lnSpc>
                <a:spcPct val="80000"/>
              </a:lnSpc>
              <a:buFontTx/>
              <a:buNone/>
            </a:pPr>
            <a:r>
              <a:rPr lang="cy-GB" sz="1800" b="1" smtClean="0"/>
              <a:t>Datblygu cynaliadwy</a:t>
            </a:r>
          </a:p>
          <a:p>
            <a:pPr eaLnBrk="1" hangingPunct="1">
              <a:lnSpc>
                <a:spcPct val="80000"/>
              </a:lnSpc>
            </a:pPr>
            <a:r>
              <a:rPr lang="cy-GB" sz="1800" smtClean="0"/>
              <a:t>Yn aml, mae disgyblion yn dangos diddordeb mawr yn yr </a:t>
            </a:r>
            <a:r>
              <a:rPr lang="cy-GB" sz="1800" b="1" smtClean="0"/>
              <a:t>amgylchedd naturiol</a:t>
            </a:r>
            <a:r>
              <a:rPr lang="cy-GB" sz="1800" smtClean="0"/>
              <a:t> ac mae eu dealltwriaeth ohono yn dda ar y cyfan.  Mae bron pob un o’r disgyblion yn deall eu bod yn dibynnu ar yr amgylchedd am ynni, bwyd ac adnoddau eraill.  Mae llawer o ddisgyblion yn deall bod angen arbed ynni. </a:t>
            </a:r>
          </a:p>
          <a:p>
            <a:pPr eaLnBrk="1" hangingPunct="1">
              <a:lnSpc>
                <a:spcPct val="80000"/>
              </a:lnSpc>
            </a:pPr>
            <a:r>
              <a:rPr lang="cy-GB" sz="1800" smtClean="0"/>
              <a:t>Yn yr ysgolion gorau, mae dealltwriaeth disgyblion o </a:t>
            </a:r>
            <a:r>
              <a:rPr lang="cy-GB" sz="1800" b="1" smtClean="0"/>
              <a:t>ddefnydd a gwastraff</a:t>
            </a:r>
            <a:r>
              <a:rPr lang="cy-GB" sz="1800" smtClean="0"/>
              <a:t> yn datblygu’n dda er mai lleiafrif ohonynt yn unig sy’n deall cyd-ddibyniaeth cynhyrchwyr a defnyddwyr.  Prin yw’r rhai sy’n deall y gwahaniaeth rhwng ‘safon byw’ ac ‘ansawdd bywyd’.  </a:t>
            </a:r>
          </a:p>
          <a:p>
            <a:pPr eaLnBrk="1" hangingPunct="1">
              <a:lnSpc>
                <a:spcPct val="80000"/>
              </a:lnSpc>
              <a:buFontTx/>
              <a:buNone/>
            </a:pPr>
            <a:endParaRPr lang="cy-GB" sz="1800" smtClean="0"/>
          </a:p>
        </p:txBody>
      </p:sp>
      <p:sp>
        <p:nvSpPr>
          <p:cNvPr id="18435" name="Rectangle 4"/>
          <p:cNvSpPr txBox="1">
            <a:spLocks noChangeArrowheads="1"/>
          </p:cNvSpPr>
          <p:nvPr/>
        </p:nvSpPr>
        <p:spPr bwMode="auto">
          <a:xfrm>
            <a:off x="4643438" y="1489075"/>
            <a:ext cx="4248150" cy="4968875"/>
          </a:xfrm>
          <a:prstGeom prst="rect">
            <a:avLst/>
          </a:prstGeom>
          <a:noFill/>
          <a:ln w="9525">
            <a:noFill/>
            <a:miter lim="800000"/>
            <a:headEnd/>
            <a:tailEnd/>
          </a:ln>
        </p:spPr>
        <p:txBody>
          <a:bodyPr/>
          <a:lstStyle/>
          <a:p>
            <a:pPr>
              <a:spcBef>
                <a:spcPct val="20000"/>
              </a:spcBef>
            </a:pPr>
            <a:r>
              <a:rPr lang="en-GB" sz="1800" b="1" dirty="0">
                <a:solidFill>
                  <a:srgbClr val="C00000"/>
                </a:solidFill>
                <a:cs typeface="Times New Roman" pitchFamily="18" charset="0"/>
              </a:rPr>
              <a:t>Sustainable development</a:t>
            </a:r>
          </a:p>
          <a:p>
            <a:pPr marL="285750" indent="-285750">
              <a:spcBef>
                <a:spcPct val="20000"/>
              </a:spcBef>
              <a:buFont typeface="Arial" panose="020B0604020202020204" pitchFamily="34" charset="0"/>
              <a:buChar char="•"/>
            </a:pPr>
            <a:r>
              <a:rPr lang="en-GB" sz="1800" dirty="0">
                <a:solidFill>
                  <a:srgbClr val="C00000"/>
                </a:solidFill>
                <a:cs typeface="Times New Roman" pitchFamily="18" charset="0"/>
              </a:rPr>
              <a:t>Pupils are often very interested in the </a:t>
            </a:r>
            <a:r>
              <a:rPr lang="en-GB" sz="1800" b="1" dirty="0">
                <a:solidFill>
                  <a:srgbClr val="C00000"/>
                </a:solidFill>
                <a:cs typeface="Times New Roman" pitchFamily="18" charset="0"/>
              </a:rPr>
              <a:t>natural environment</a:t>
            </a:r>
            <a:r>
              <a:rPr lang="en-GB" sz="1800" dirty="0">
                <a:solidFill>
                  <a:srgbClr val="C00000"/>
                </a:solidFill>
                <a:cs typeface="Times New Roman" pitchFamily="18" charset="0"/>
              </a:rPr>
              <a:t> and their understanding of it is generally good.  Almost all pupils understand that they depend on the environment for energy, food and other resources.  Many pupils understand the need to conserve energy. </a:t>
            </a:r>
            <a:endParaRPr lang="en-GB" sz="1800" dirty="0">
              <a:solidFill>
                <a:srgbClr val="C00000"/>
              </a:solidFill>
              <a:latin typeface="Times New Roman" pitchFamily="18" charset="0"/>
              <a:cs typeface="Times New Roman" pitchFamily="18" charset="0"/>
            </a:endParaRPr>
          </a:p>
          <a:p>
            <a:pPr marL="285750" indent="-285750">
              <a:spcBef>
                <a:spcPct val="20000"/>
              </a:spcBef>
              <a:buFont typeface="Arial" panose="020B0604020202020204" pitchFamily="34" charset="0"/>
              <a:buChar char="•"/>
            </a:pPr>
            <a:r>
              <a:rPr lang="en-GB" sz="1800" dirty="0">
                <a:solidFill>
                  <a:srgbClr val="C00000"/>
                </a:solidFill>
                <a:cs typeface="Times New Roman" pitchFamily="18" charset="0"/>
              </a:rPr>
              <a:t>In the best schools, pupils’ understanding of </a:t>
            </a:r>
            <a:r>
              <a:rPr lang="en-GB" sz="1800" b="1" dirty="0">
                <a:solidFill>
                  <a:srgbClr val="C00000"/>
                </a:solidFill>
                <a:cs typeface="Times New Roman" pitchFamily="18" charset="0"/>
              </a:rPr>
              <a:t>consumption and waste</a:t>
            </a:r>
            <a:r>
              <a:rPr lang="en-GB" sz="1800" dirty="0">
                <a:solidFill>
                  <a:srgbClr val="C00000"/>
                </a:solidFill>
                <a:cs typeface="Times New Roman" pitchFamily="18" charset="0"/>
              </a:rPr>
              <a:t> develops well although </a:t>
            </a:r>
            <a:r>
              <a:rPr lang="en-GB" sz="1800" dirty="0">
                <a:solidFill>
                  <a:srgbClr val="C00000"/>
                </a:solidFill>
              </a:rPr>
              <a:t>only a minority understand the interdependence of producers and consumers.  Few understand the difference between ‘standard of living’ and ‘quality of life.’  </a:t>
            </a:r>
            <a:endParaRPr lang="en-GB" sz="1800" dirty="0">
              <a:solidFill>
                <a:srgbClr val="C00000"/>
              </a:solidFill>
              <a:latin typeface="Times New Roman" pitchFamily="18" charset="0"/>
              <a:cs typeface="Times New Roman" pitchFamily="18" charset="0"/>
            </a:endParaRPr>
          </a:p>
          <a:p>
            <a:pPr>
              <a:spcBef>
                <a:spcPct val="20000"/>
              </a:spcBef>
              <a:buFontTx/>
              <a:buChar char="•"/>
            </a:pPr>
            <a:endParaRPr lang="en-US" sz="1800" dirty="0">
              <a:solidFill>
                <a:srgbClr val="C00000"/>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p:cNvSpPr>
            <a:spLocks noGrp="1" noChangeArrowheads="1"/>
          </p:cNvSpPr>
          <p:nvPr>
            <p:ph type="title"/>
          </p:nvPr>
        </p:nvSpPr>
        <p:spPr>
          <a:xfrm>
            <a:off x="323850" y="260350"/>
            <a:ext cx="7772400" cy="719138"/>
          </a:xfrm>
        </p:spPr>
        <p:txBody>
          <a:bodyPr/>
          <a:lstStyle/>
          <a:p>
            <a:pPr eaLnBrk="1" hangingPunct="1"/>
            <a:r>
              <a:rPr lang="en-GB" sz="3600" smtClean="0">
                <a:solidFill>
                  <a:srgbClr val="015284"/>
                </a:solidFill>
              </a:rPr>
              <a:t>Prif ganfyddiadau</a:t>
            </a:r>
            <a:br>
              <a:rPr lang="en-GB" sz="3600" smtClean="0">
                <a:solidFill>
                  <a:srgbClr val="015284"/>
                </a:solidFill>
              </a:rPr>
            </a:br>
            <a:r>
              <a:rPr lang="en-GB" sz="3600" smtClean="0"/>
              <a:t>Main findings</a:t>
            </a:r>
            <a:endParaRPr lang="en-US" sz="3600" smtClean="0">
              <a:solidFill>
                <a:srgbClr val="015284"/>
              </a:solidFill>
            </a:endParaRPr>
          </a:p>
        </p:txBody>
      </p:sp>
      <p:sp>
        <p:nvSpPr>
          <p:cNvPr id="19458" name="Rectangle 4"/>
          <p:cNvSpPr>
            <a:spLocks noGrp="1" noChangeArrowheads="1"/>
          </p:cNvSpPr>
          <p:nvPr>
            <p:ph type="body" sz="half" idx="2"/>
          </p:nvPr>
        </p:nvSpPr>
        <p:spPr>
          <a:xfrm>
            <a:off x="395288" y="1341438"/>
            <a:ext cx="4248150" cy="4968875"/>
          </a:xfrm>
        </p:spPr>
        <p:txBody>
          <a:bodyPr/>
          <a:lstStyle/>
          <a:p>
            <a:pPr eaLnBrk="1" hangingPunct="1">
              <a:lnSpc>
                <a:spcPct val="90000"/>
              </a:lnSpc>
            </a:pPr>
            <a:r>
              <a:rPr lang="cy-GB" sz="2000" smtClean="0"/>
              <a:t>Prin yw’r disgyblion yn y Cyfnod Sylfaen neu yng nghyfnod allweddol 2 sy’n deall y gwahaniaeth rhwng hinsawdd a thywydd, ond mae bron pob disgybl yn yr ysgolion uwchradd yr ymwelwyd â nhw yn deall cysyniad </a:t>
            </a:r>
            <a:r>
              <a:rPr lang="cy-GB" sz="2000" b="1" smtClean="0"/>
              <a:t>newid yn yr hinsawdd</a:t>
            </a:r>
            <a:r>
              <a:rPr lang="cy-GB" sz="2000" smtClean="0"/>
              <a:t> a chynhesu byd-eang a gall llawer ohonynt esbonio’r goblygiadau i’r ffordd yr ydym yn byw. </a:t>
            </a:r>
          </a:p>
          <a:p>
            <a:pPr eaLnBrk="1" hangingPunct="1">
              <a:lnSpc>
                <a:spcPct val="90000"/>
              </a:lnSpc>
              <a:buFontTx/>
              <a:buNone/>
            </a:pPr>
            <a:endParaRPr lang="cy-GB" sz="2000" smtClean="0">
              <a:latin typeface="Times New Roman" pitchFamily="18" charset="0"/>
              <a:cs typeface="Times New Roman" pitchFamily="18" charset="0"/>
            </a:endParaRPr>
          </a:p>
        </p:txBody>
      </p:sp>
      <p:sp>
        <p:nvSpPr>
          <p:cNvPr id="19459" name="Rectangle 4"/>
          <p:cNvSpPr txBox="1">
            <a:spLocks noChangeArrowheads="1"/>
          </p:cNvSpPr>
          <p:nvPr/>
        </p:nvSpPr>
        <p:spPr bwMode="auto">
          <a:xfrm>
            <a:off x="4716463" y="1420813"/>
            <a:ext cx="4248150" cy="4968875"/>
          </a:xfrm>
          <a:prstGeom prst="rect">
            <a:avLst/>
          </a:prstGeom>
          <a:noFill/>
          <a:ln w="9525">
            <a:noFill/>
            <a:miter lim="800000"/>
            <a:headEnd/>
            <a:tailEnd/>
          </a:ln>
        </p:spPr>
        <p:txBody>
          <a:bodyPr/>
          <a:lstStyle/>
          <a:p>
            <a:pPr marL="342900" indent="-342900">
              <a:spcBef>
                <a:spcPct val="20000"/>
              </a:spcBef>
              <a:buFontTx/>
              <a:buChar char="•"/>
            </a:pPr>
            <a:r>
              <a:rPr lang="en-GB" sz="2000">
                <a:solidFill>
                  <a:srgbClr val="C00000"/>
                </a:solidFill>
                <a:cs typeface="Times New Roman" pitchFamily="18" charset="0"/>
              </a:rPr>
              <a:t>Few Foundation Phase or key stage 2 pupils understand the difference between climate and weather, but almost all pupils in the secondary schools visited understand the concept of </a:t>
            </a:r>
            <a:r>
              <a:rPr lang="en-GB" sz="2000" b="1">
                <a:solidFill>
                  <a:srgbClr val="C00000"/>
                </a:solidFill>
                <a:cs typeface="Times New Roman" pitchFamily="18" charset="0"/>
              </a:rPr>
              <a:t>climate change</a:t>
            </a:r>
            <a:r>
              <a:rPr lang="en-GB" sz="2000">
                <a:solidFill>
                  <a:srgbClr val="C00000"/>
                </a:solidFill>
                <a:cs typeface="Times New Roman" pitchFamily="18" charset="0"/>
              </a:rPr>
              <a:t> and global warming and many can explain the implications for the way we live. </a:t>
            </a:r>
            <a:endParaRPr lang="en-GB" sz="2000">
              <a:solidFill>
                <a:srgbClr val="C0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2"/>
          <p:cNvSpPr>
            <a:spLocks noGrp="1" noChangeArrowheads="1"/>
          </p:cNvSpPr>
          <p:nvPr>
            <p:ph type="title"/>
          </p:nvPr>
        </p:nvSpPr>
        <p:spPr>
          <a:xfrm>
            <a:off x="323850" y="260350"/>
            <a:ext cx="7772400" cy="719138"/>
          </a:xfrm>
        </p:spPr>
        <p:txBody>
          <a:bodyPr/>
          <a:lstStyle/>
          <a:p>
            <a:pPr eaLnBrk="1" hangingPunct="1"/>
            <a:r>
              <a:rPr lang="en-GB" sz="3600" smtClean="0">
                <a:solidFill>
                  <a:srgbClr val="015284"/>
                </a:solidFill>
              </a:rPr>
              <a:t>Prif ganfyddiadau</a:t>
            </a:r>
            <a:br>
              <a:rPr lang="en-GB" sz="3600" smtClean="0">
                <a:solidFill>
                  <a:srgbClr val="015284"/>
                </a:solidFill>
              </a:rPr>
            </a:br>
            <a:r>
              <a:rPr lang="en-GB" sz="3600" smtClean="0"/>
              <a:t>Main findings</a:t>
            </a:r>
            <a:endParaRPr lang="en-US" sz="3600" smtClean="0">
              <a:solidFill>
                <a:srgbClr val="015284"/>
              </a:solidFill>
            </a:endParaRPr>
          </a:p>
        </p:txBody>
      </p:sp>
      <p:sp>
        <p:nvSpPr>
          <p:cNvPr id="20482" name="Rectangle 4"/>
          <p:cNvSpPr>
            <a:spLocks noGrp="1" noChangeArrowheads="1"/>
          </p:cNvSpPr>
          <p:nvPr>
            <p:ph type="body" sz="half" idx="2"/>
          </p:nvPr>
        </p:nvSpPr>
        <p:spPr>
          <a:xfrm>
            <a:off x="468313" y="1268413"/>
            <a:ext cx="4248150" cy="4968875"/>
          </a:xfrm>
        </p:spPr>
        <p:txBody>
          <a:bodyPr/>
          <a:lstStyle/>
          <a:p>
            <a:pPr marL="114300" indent="0" eaLnBrk="1" hangingPunct="1">
              <a:lnSpc>
                <a:spcPct val="80000"/>
              </a:lnSpc>
              <a:buFontTx/>
              <a:buNone/>
            </a:pPr>
            <a:r>
              <a:rPr lang="cy-GB" sz="2000" b="1" dirty="0" smtClean="0"/>
              <a:t>Dinasyddiaeth fyd-eang</a:t>
            </a:r>
            <a:endParaRPr lang="cy-GB" sz="2000" dirty="0" smtClean="0"/>
          </a:p>
          <a:p>
            <a:pPr marL="457200" eaLnBrk="1" hangingPunct="1">
              <a:lnSpc>
                <a:spcPct val="80000"/>
              </a:lnSpc>
            </a:pPr>
            <a:r>
              <a:rPr lang="cy-GB" sz="2000" dirty="0" smtClean="0"/>
              <a:t>Yn gyffredinol, mae dealltwriaeth briodol o gysyniadau </a:t>
            </a:r>
            <a:r>
              <a:rPr lang="cy-GB" sz="2000" b="1" dirty="0" smtClean="0"/>
              <a:t>cyfoeth a thlodi</a:t>
            </a:r>
            <a:r>
              <a:rPr lang="cy-GB" sz="2000" dirty="0" smtClean="0"/>
              <a:t> a rhai o’u goblygiadau gan ddisgyblion ym mhob cyfnod allweddol.  Mae gan bron bob disgybl ddealltwriaeth o effeithiau anghydraddoldeb ar fywydau pobl ac maent yn deall y mathau o gymorth y gall elusennau ei ddarparu i bobl mewn angen.  Mae dealltwriaeth dda gan bron pob disgybl yn yr ysgolion uwchradd yr ymwelwyd â nhw o’r anghydraddoldeb sy’n bodoli rhwng pobl mewn gwahanol wledydd, a rhwng pobl o fewn gwledydd.  </a:t>
            </a:r>
          </a:p>
          <a:p>
            <a:pPr marL="114300" indent="0" eaLnBrk="1" hangingPunct="1">
              <a:lnSpc>
                <a:spcPct val="80000"/>
              </a:lnSpc>
              <a:buFontTx/>
              <a:buNone/>
            </a:pPr>
            <a:r>
              <a:rPr lang="en-GB" sz="2000" dirty="0" smtClean="0">
                <a:solidFill>
                  <a:srgbClr val="C00000"/>
                </a:solidFill>
                <a:cs typeface="Times New Roman" pitchFamily="18" charset="0"/>
              </a:rPr>
              <a:t> </a:t>
            </a:r>
            <a:endParaRPr lang="en-GB" sz="2000" dirty="0" smtClean="0">
              <a:solidFill>
                <a:srgbClr val="C00000"/>
              </a:solidFill>
              <a:latin typeface="Times New Roman" pitchFamily="18" charset="0"/>
              <a:cs typeface="Times New Roman" pitchFamily="18" charset="0"/>
            </a:endParaRPr>
          </a:p>
          <a:p>
            <a:pPr marL="114300" indent="0" eaLnBrk="1" hangingPunct="1">
              <a:lnSpc>
                <a:spcPct val="80000"/>
              </a:lnSpc>
              <a:buFontTx/>
              <a:buNone/>
            </a:pPr>
            <a:endParaRPr lang="en-US" sz="1800" dirty="0" smtClean="0">
              <a:solidFill>
                <a:srgbClr val="C00000"/>
              </a:solidFill>
            </a:endParaRPr>
          </a:p>
        </p:txBody>
      </p:sp>
      <p:sp>
        <p:nvSpPr>
          <p:cNvPr id="20483" name="Rectangle 4"/>
          <p:cNvSpPr txBox="1">
            <a:spLocks noChangeArrowheads="1"/>
          </p:cNvSpPr>
          <p:nvPr/>
        </p:nvSpPr>
        <p:spPr bwMode="auto">
          <a:xfrm>
            <a:off x="4716463" y="1557338"/>
            <a:ext cx="4248150" cy="4968875"/>
          </a:xfrm>
          <a:prstGeom prst="rect">
            <a:avLst/>
          </a:prstGeom>
          <a:noFill/>
          <a:ln w="9525">
            <a:noFill/>
            <a:miter lim="800000"/>
            <a:headEnd/>
            <a:tailEnd/>
          </a:ln>
        </p:spPr>
        <p:txBody>
          <a:bodyPr/>
          <a:lstStyle/>
          <a:p>
            <a:pPr marL="114300">
              <a:spcBef>
                <a:spcPct val="20000"/>
              </a:spcBef>
            </a:pPr>
            <a:r>
              <a:rPr lang="en-GB" sz="1800" b="1" dirty="0">
                <a:solidFill>
                  <a:srgbClr val="C00000"/>
                </a:solidFill>
                <a:cs typeface="Times New Roman" pitchFamily="18" charset="0"/>
              </a:rPr>
              <a:t>Global citizenship</a:t>
            </a:r>
            <a:endParaRPr lang="en-GB" sz="1800" dirty="0">
              <a:solidFill>
                <a:srgbClr val="C00000"/>
              </a:solidFill>
              <a:latin typeface="Times New Roman" pitchFamily="18" charset="0"/>
              <a:cs typeface="Times New Roman" pitchFamily="18" charset="0"/>
            </a:endParaRPr>
          </a:p>
          <a:p>
            <a:pPr marL="400050" indent="-285750">
              <a:spcBef>
                <a:spcPct val="20000"/>
              </a:spcBef>
              <a:buFont typeface="Arial" panose="020B0604020202020204" pitchFamily="34" charset="0"/>
              <a:buChar char="•"/>
            </a:pPr>
            <a:r>
              <a:rPr lang="en-GB" sz="1800" dirty="0">
                <a:solidFill>
                  <a:srgbClr val="C00000"/>
                </a:solidFill>
                <a:cs typeface="Times New Roman" pitchFamily="18" charset="0"/>
              </a:rPr>
              <a:t>Pupils in all key stages generally have an appropriate understanding of the concepts of </a:t>
            </a:r>
            <a:r>
              <a:rPr lang="en-GB" sz="1800" b="1" dirty="0">
                <a:solidFill>
                  <a:srgbClr val="C00000"/>
                </a:solidFill>
                <a:cs typeface="Times New Roman" pitchFamily="18" charset="0"/>
              </a:rPr>
              <a:t>wealth and poverty</a:t>
            </a:r>
            <a:r>
              <a:rPr lang="en-GB" sz="1800" dirty="0">
                <a:solidFill>
                  <a:srgbClr val="C00000"/>
                </a:solidFill>
                <a:cs typeface="Times New Roman" pitchFamily="18" charset="0"/>
              </a:rPr>
              <a:t> and some of their implications.  Almost all pupils have an understanding of the effects of inequality on people’s lives and understand the types of support charities can provide for people in need.  Almost all pupils in the secondary schools visited have a good understanding of the inequalities that exist between people in different countries, and between people within countries.  </a:t>
            </a:r>
            <a:endParaRPr lang="en-GB" sz="1800" dirty="0">
              <a:solidFill>
                <a:srgbClr val="C00000"/>
              </a:solidFill>
              <a:latin typeface="Times New Roman" pitchFamily="18" charset="0"/>
              <a:cs typeface="Times New Roman" pitchFamily="18" charset="0"/>
            </a:endParaRPr>
          </a:p>
          <a:p>
            <a:pPr marL="400050" indent="-285750">
              <a:spcBef>
                <a:spcPct val="20000"/>
              </a:spcBef>
              <a:buFont typeface="Arial" panose="020B0604020202020204" pitchFamily="34" charset="0"/>
              <a:buChar char="•"/>
            </a:pPr>
            <a:endParaRPr lang="en-US" sz="1600" dirty="0">
              <a:solidFill>
                <a:srgbClr val="C00000"/>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2"/>
          <p:cNvSpPr>
            <a:spLocks noGrp="1" noChangeArrowheads="1"/>
          </p:cNvSpPr>
          <p:nvPr>
            <p:ph type="title"/>
          </p:nvPr>
        </p:nvSpPr>
        <p:spPr>
          <a:xfrm>
            <a:off x="323850" y="260350"/>
            <a:ext cx="7772400" cy="719138"/>
          </a:xfrm>
        </p:spPr>
        <p:txBody>
          <a:bodyPr/>
          <a:lstStyle/>
          <a:p>
            <a:pPr eaLnBrk="1" hangingPunct="1"/>
            <a:r>
              <a:rPr lang="en-GB" sz="3600" smtClean="0">
                <a:solidFill>
                  <a:srgbClr val="015284"/>
                </a:solidFill>
              </a:rPr>
              <a:t>Prif ganfyddiadau</a:t>
            </a:r>
            <a:br>
              <a:rPr lang="en-GB" sz="3600" smtClean="0">
                <a:solidFill>
                  <a:srgbClr val="015284"/>
                </a:solidFill>
              </a:rPr>
            </a:br>
            <a:r>
              <a:rPr lang="en-GB" sz="3600" smtClean="0"/>
              <a:t>Main findings</a:t>
            </a:r>
            <a:endParaRPr lang="en-US" sz="3600" smtClean="0">
              <a:solidFill>
                <a:srgbClr val="015284"/>
              </a:solidFill>
            </a:endParaRPr>
          </a:p>
        </p:txBody>
      </p:sp>
      <p:sp>
        <p:nvSpPr>
          <p:cNvPr id="21506" name="Rectangle 4"/>
          <p:cNvSpPr>
            <a:spLocks noGrp="1" noChangeArrowheads="1"/>
          </p:cNvSpPr>
          <p:nvPr>
            <p:ph type="body" sz="half" idx="2"/>
          </p:nvPr>
        </p:nvSpPr>
        <p:spPr>
          <a:xfrm>
            <a:off x="468313" y="1339850"/>
            <a:ext cx="4248150" cy="4968875"/>
          </a:xfrm>
        </p:spPr>
        <p:txBody>
          <a:bodyPr/>
          <a:lstStyle/>
          <a:p>
            <a:pPr marL="457200" eaLnBrk="1" hangingPunct="1">
              <a:lnSpc>
                <a:spcPct val="90000"/>
              </a:lnSpc>
            </a:pPr>
            <a:r>
              <a:rPr lang="cy-GB" sz="2000" dirty="0" smtClean="0"/>
              <a:t>Yn gyffredinol, mae disgyblion mewn ysgolion sydd â chyfran uchel o ddisgyblion ethnig lleiafrifol yn deall effaith gwahaniaethu a rhagfarn ar unigolion yn well na disgyblion mewn ysgolion eraill.  Prin yw’r disgyblion yng nghyfnodau allweddol 3 a 4 sydd â dealltwriaeth dda o </a:t>
            </a:r>
            <a:r>
              <a:rPr lang="cy-GB" sz="2000" b="1" dirty="0" smtClean="0"/>
              <a:t>hunaniaeth a diwylliant</a:t>
            </a:r>
            <a:r>
              <a:rPr lang="cy-GB" sz="2000" dirty="0" smtClean="0"/>
              <a:t>, gan gynnwys cysyniadau cymhleth fel y cysylltiad rhwng diwylliant, ffydd a systemau gwerthoedd a chredoau unigol.</a:t>
            </a:r>
            <a:r>
              <a:rPr lang="en-GB" sz="2000" dirty="0" smtClean="0"/>
              <a:t>  </a:t>
            </a:r>
          </a:p>
          <a:p>
            <a:pPr marL="114300" indent="0" eaLnBrk="1" hangingPunct="1">
              <a:lnSpc>
                <a:spcPct val="90000"/>
              </a:lnSpc>
              <a:buFontTx/>
              <a:buNone/>
            </a:pPr>
            <a:endParaRPr lang="en-GB" sz="2000" dirty="0" smtClean="0">
              <a:latin typeface="Times New Roman" pitchFamily="18" charset="0"/>
              <a:cs typeface="Times New Roman" pitchFamily="18" charset="0"/>
            </a:endParaRPr>
          </a:p>
        </p:txBody>
      </p:sp>
      <p:sp>
        <p:nvSpPr>
          <p:cNvPr id="21507" name="Rectangle 4"/>
          <p:cNvSpPr txBox="1">
            <a:spLocks noChangeArrowheads="1"/>
          </p:cNvSpPr>
          <p:nvPr/>
        </p:nvSpPr>
        <p:spPr bwMode="auto">
          <a:xfrm>
            <a:off x="4716463" y="1492250"/>
            <a:ext cx="4248150" cy="4968875"/>
          </a:xfrm>
          <a:prstGeom prst="rect">
            <a:avLst/>
          </a:prstGeom>
          <a:noFill/>
          <a:ln w="9525">
            <a:noFill/>
            <a:miter lim="800000"/>
            <a:headEnd/>
            <a:tailEnd/>
          </a:ln>
        </p:spPr>
        <p:txBody>
          <a:bodyPr/>
          <a:lstStyle/>
          <a:p>
            <a:pPr marL="342900" indent="-342900">
              <a:spcBef>
                <a:spcPct val="20000"/>
              </a:spcBef>
              <a:buFontTx/>
              <a:buChar char="•"/>
            </a:pPr>
            <a:r>
              <a:rPr lang="en-GB" sz="2000">
                <a:solidFill>
                  <a:srgbClr val="C00000"/>
                </a:solidFill>
                <a:cs typeface="Times New Roman" pitchFamily="18" charset="0"/>
              </a:rPr>
              <a:t>Pupils in schools with a high proportion of ethnic minority pupils generally have a better understanding of the effect of discrimination and prejudice on individuals than pupils in other schools.  Few pupils at key stages 3 and 4 have a good understanding of </a:t>
            </a:r>
            <a:r>
              <a:rPr lang="en-GB" sz="2000" b="1">
                <a:solidFill>
                  <a:srgbClr val="C00000"/>
                </a:solidFill>
                <a:cs typeface="Times New Roman" pitchFamily="18" charset="0"/>
              </a:rPr>
              <a:t>identity and culture</a:t>
            </a:r>
            <a:r>
              <a:rPr lang="en-GB" sz="2000">
                <a:solidFill>
                  <a:srgbClr val="C00000"/>
                </a:solidFill>
                <a:cs typeface="Times New Roman" pitchFamily="18" charset="0"/>
              </a:rPr>
              <a:t>, including complex concepts such as the link between culture, faith and individual value systems and beliefs.  </a:t>
            </a:r>
            <a:endParaRPr lang="en-GB" sz="2000">
              <a:solidFill>
                <a:srgbClr val="C00000"/>
              </a:solidFill>
              <a:latin typeface="Times New Roman" pitchFamily="18" charset="0"/>
              <a:cs typeface="Times New Roman" pitchFamily="18" charset="0"/>
            </a:endParaRPr>
          </a:p>
          <a:p>
            <a:pPr marL="342900" indent="-342900">
              <a:spcBef>
                <a:spcPct val="20000"/>
              </a:spcBef>
            </a:pPr>
            <a:endParaRPr lang="en-GB" sz="1800">
              <a:solidFill>
                <a:srgbClr val="C0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title"/>
          </p:nvPr>
        </p:nvSpPr>
        <p:spPr>
          <a:xfrm>
            <a:off x="323850" y="260350"/>
            <a:ext cx="7772400" cy="719138"/>
          </a:xfrm>
        </p:spPr>
        <p:txBody>
          <a:bodyPr/>
          <a:lstStyle/>
          <a:p>
            <a:pPr eaLnBrk="1" hangingPunct="1"/>
            <a:r>
              <a:rPr lang="en-GB" sz="3600" smtClean="0">
                <a:solidFill>
                  <a:srgbClr val="015284"/>
                </a:solidFill>
              </a:rPr>
              <a:t>Prif ganfyddiadau</a:t>
            </a:r>
            <a:br>
              <a:rPr lang="en-GB" sz="3600" smtClean="0">
                <a:solidFill>
                  <a:srgbClr val="015284"/>
                </a:solidFill>
              </a:rPr>
            </a:br>
            <a:r>
              <a:rPr lang="en-GB" sz="3600" smtClean="0"/>
              <a:t>Main findings</a:t>
            </a:r>
            <a:endParaRPr lang="en-US" sz="3600" smtClean="0">
              <a:solidFill>
                <a:srgbClr val="015284"/>
              </a:solidFill>
            </a:endParaRPr>
          </a:p>
        </p:txBody>
      </p:sp>
      <p:sp>
        <p:nvSpPr>
          <p:cNvPr id="22530" name="Content Placeholder 1"/>
          <p:cNvSpPr>
            <a:spLocks noGrp="1"/>
          </p:cNvSpPr>
          <p:nvPr>
            <p:ph sz="half" idx="2"/>
          </p:nvPr>
        </p:nvSpPr>
        <p:spPr>
          <a:xfrm>
            <a:off x="684213" y="1700213"/>
            <a:ext cx="3959225" cy="4248150"/>
          </a:xfrm>
        </p:spPr>
        <p:txBody>
          <a:bodyPr/>
          <a:lstStyle/>
          <a:p>
            <a:pPr marL="457200" eaLnBrk="1" hangingPunct="1"/>
            <a:r>
              <a:rPr lang="cy-GB" sz="2000" smtClean="0"/>
              <a:t>Gall bron pob un o’r disgyblion yn yr ysgolion yr ymwelwyd â nhw roi enghreifftiau o ffyrdd y maent yn gwneud </a:t>
            </a:r>
            <a:r>
              <a:rPr lang="cy-GB" sz="2000" b="1" smtClean="0"/>
              <a:t>dewisiadau a phenderfyniadau </a:t>
            </a:r>
            <a:r>
              <a:rPr lang="cy-GB" sz="2000" smtClean="0"/>
              <a:t>sy’n effeithio ar fywyd yr ysgol.  Maent yn dylanwadu ar waith yr ysgol trwy grwpiau fel y cyngor ysgol, y cyngor eco neu’r grŵp byw yn iach.  </a:t>
            </a:r>
            <a:endParaRPr lang="en-GB" sz="2000" smtClean="0"/>
          </a:p>
        </p:txBody>
      </p:sp>
      <p:pic>
        <p:nvPicPr>
          <p:cNvPr id="22531" name="Picture 2"/>
          <p:cNvPicPr>
            <a:picLocks noChangeAspect="1" noChangeArrowheads="1"/>
          </p:cNvPicPr>
          <p:nvPr/>
        </p:nvPicPr>
        <p:blipFill>
          <a:blip r:embed="rId2"/>
          <a:srcRect/>
          <a:stretch>
            <a:fillRect/>
          </a:stretch>
        </p:blipFill>
        <p:spPr bwMode="auto">
          <a:xfrm>
            <a:off x="4859338" y="1844675"/>
            <a:ext cx="3992562" cy="4267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2"/>
          <p:cNvSpPr>
            <a:spLocks noGrp="1" noChangeArrowheads="1"/>
          </p:cNvSpPr>
          <p:nvPr>
            <p:ph type="title"/>
          </p:nvPr>
        </p:nvSpPr>
        <p:spPr>
          <a:xfrm>
            <a:off x="323850" y="260350"/>
            <a:ext cx="7772400" cy="719138"/>
          </a:xfrm>
        </p:spPr>
        <p:txBody>
          <a:bodyPr/>
          <a:lstStyle/>
          <a:p>
            <a:pPr eaLnBrk="1" hangingPunct="1"/>
            <a:r>
              <a:rPr lang="en-GB" sz="3600" smtClean="0">
                <a:solidFill>
                  <a:srgbClr val="015284"/>
                </a:solidFill>
              </a:rPr>
              <a:t>Prif ganfyddiadau</a:t>
            </a:r>
            <a:br>
              <a:rPr lang="en-GB" sz="3600" smtClean="0">
                <a:solidFill>
                  <a:srgbClr val="015284"/>
                </a:solidFill>
              </a:rPr>
            </a:br>
            <a:r>
              <a:rPr lang="en-GB" sz="3600" smtClean="0"/>
              <a:t>Main findings</a:t>
            </a:r>
            <a:endParaRPr lang="en-US" sz="3600" smtClean="0">
              <a:solidFill>
                <a:srgbClr val="015284"/>
              </a:solidFill>
            </a:endParaRPr>
          </a:p>
        </p:txBody>
      </p:sp>
      <p:sp>
        <p:nvSpPr>
          <p:cNvPr id="23554" name="Rectangle 4"/>
          <p:cNvSpPr>
            <a:spLocks noGrp="1" noChangeArrowheads="1"/>
          </p:cNvSpPr>
          <p:nvPr>
            <p:ph type="body" sz="half" idx="2"/>
          </p:nvPr>
        </p:nvSpPr>
        <p:spPr>
          <a:xfrm>
            <a:off x="468313" y="1268413"/>
            <a:ext cx="4248150" cy="4968875"/>
          </a:xfrm>
        </p:spPr>
        <p:txBody>
          <a:bodyPr/>
          <a:lstStyle/>
          <a:p>
            <a:pPr marL="0" indent="0" eaLnBrk="1" hangingPunct="1">
              <a:lnSpc>
                <a:spcPct val="90000"/>
              </a:lnSpc>
              <a:buNone/>
            </a:pPr>
            <a:r>
              <a:rPr lang="cy-GB" sz="2000" b="1" dirty="0" smtClean="0"/>
              <a:t>Gweledigaeth, polisi, cynllunio a hyrwyddo ADCDF</a:t>
            </a:r>
            <a:r>
              <a:rPr lang="en-GB" sz="2000" dirty="0" smtClean="0"/>
              <a:t> </a:t>
            </a:r>
            <a:endParaRPr lang="en-GB" sz="2000" dirty="0" smtClean="0">
              <a:solidFill>
                <a:srgbClr val="C00000"/>
              </a:solidFill>
            </a:endParaRPr>
          </a:p>
          <a:p>
            <a:pPr eaLnBrk="1" hangingPunct="1">
              <a:lnSpc>
                <a:spcPct val="90000"/>
              </a:lnSpc>
            </a:pPr>
            <a:r>
              <a:rPr lang="cy-GB" sz="2000" dirty="0" smtClean="0"/>
              <a:t>Yn y rhan fwyaf o’r ysgolion yr ymwelwyd â nhw, mae gan arweinwyr weledigaeth glir ar gyfer hyrwyddo ADCDF.  Mae gan yr ysgolion sydd </a:t>
            </a:r>
            <a:r>
              <a:rPr lang="cy-GB" sz="2000" dirty="0" err="1" smtClean="0"/>
              <a:t>â’r</a:t>
            </a:r>
            <a:r>
              <a:rPr lang="cy-GB" sz="2000" dirty="0" smtClean="0"/>
              <a:t> polisïau mwyaf effeithiol ar gyfer datblygu ADCDF ddiffiniad a dealltwriaeth glir o ADCDF a’r hyn y mae’n ei olygu i’w staff a’u disgyblion yng nghyd-destun eu hysgol a thu hwnt.  Mae’r eglurder hwn o ran deall ADCDF wedi gwella er 2006.</a:t>
            </a:r>
            <a:r>
              <a:rPr lang="en-GB" sz="2000" dirty="0" smtClean="0">
                <a:solidFill>
                  <a:srgbClr val="C00000"/>
                </a:solidFill>
              </a:rPr>
              <a:t> </a:t>
            </a:r>
          </a:p>
          <a:p>
            <a:pPr eaLnBrk="1" hangingPunct="1">
              <a:lnSpc>
                <a:spcPct val="90000"/>
              </a:lnSpc>
              <a:buFontTx/>
              <a:buNone/>
            </a:pPr>
            <a:endParaRPr lang="en-GB" sz="2000" dirty="0" smtClean="0"/>
          </a:p>
        </p:txBody>
      </p:sp>
      <p:sp>
        <p:nvSpPr>
          <p:cNvPr id="23555" name="Rectangle 4"/>
          <p:cNvSpPr txBox="1">
            <a:spLocks noChangeArrowheads="1"/>
          </p:cNvSpPr>
          <p:nvPr/>
        </p:nvSpPr>
        <p:spPr bwMode="auto">
          <a:xfrm>
            <a:off x="4716463" y="1431925"/>
            <a:ext cx="4248150" cy="4968875"/>
          </a:xfrm>
          <a:prstGeom prst="rect">
            <a:avLst/>
          </a:prstGeom>
          <a:noFill/>
          <a:ln w="9525">
            <a:noFill/>
            <a:miter lim="800000"/>
            <a:headEnd/>
            <a:tailEnd/>
          </a:ln>
        </p:spPr>
        <p:txBody>
          <a:bodyPr/>
          <a:lstStyle/>
          <a:p>
            <a:pPr marL="114300">
              <a:spcBef>
                <a:spcPct val="20000"/>
              </a:spcBef>
            </a:pPr>
            <a:r>
              <a:rPr lang="en-GB" sz="2000" b="1" dirty="0">
                <a:solidFill>
                  <a:srgbClr val="C00000"/>
                </a:solidFill>
                <a:cs typeface="Times New Roman" pitchFamily="18" charset="0"/>
              </a:rPr>
              <a:t>Vision, policy, planning and promoting ESDGC</a:t>
            </a:r>
            <a:endParaRPr lang="en-GB" sz="2000" dirty="0">
              <a:solidFill>
                <a:srgbClr val="C00000"/>
              </a:solidFill>
              <a:latin typeface="Times New Roman" pitchFamily="18" charset="0"/>
              <a:cs typeface="Times New Roman" pitchFamily="18" charset="0"/>
            </a:endParaRPr>
          </a:p>
          <a:p>
            <a:pPr marL="457200" indent="-342900">
              <a:spcBef>
                <a:spcPct val="20000"/>
              </a:spcBef>
              <a:buFont typeface="Arial" panose="020B0604020202020204" pitchFamily="34" charset="0"/>
              <a:buChar char="•"/>
            </a:pPr>
            <a:r>
              <a:rPr lang="en-GB" sz="2000" dirty="0">
                <a:solidFill>
                  <a:srgbClr val="C00000"/>
                </a:solidFill>
                <a:cs typeface="Times New Roman" pitchFamily="18" charset="0"/>
              </a:rPr>
              <a:t>In most of the schools visited, leaders have a clear vision for promoting ESDGC.  The schools with the most effective policies for developing ESDGC have a clear definition and understanding of ESDGC and what it means for their staff and pupils in the context of their school and beyond.  This clarity in understanding ESDGC has improved since 2006. </a:t>
            </a:r>
            <a:endParaRPr lang="en-GB" sz="2000" dirty="0">
              <a:solidFill>
                <a:srgbClr val="C00000"/>
              </a:solidFill>
              <a:latin typeface="Times New Roman" pitchFamily="18" charset="0"/>
              <a:cs typeface="Times New Roman" pitchFamily="18" charset="0"/>
            </a:endParaRPr>
          </a:p>
          <a:p>
            <a:pPr marL="114300">
              <a:spcBef>
                <a:spcPct val="20000"/>
              </a:spcBef>
              <a:buFontTx/>
              <a:buChar char="•"/>
            </a:pPr>
            <a:endParaRPr lang="en-GB" sz="2000" dirty="0">
              <a:solidFill>
                <a:srgbClr val="015284"/>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hematic survey PPT">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4400" b="0" i="0" u="none" strike="noStrike" cap="none" normalizeH="0" baseline="0" smtClean="0">
            <a:ln>
              <a:noFill/>
            </a:ln>
            <a:solidFill>
              <a:schemeClr val="accent2"/>
            </a:solidFill>
            <a:effectLst/>
            <a:latin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4400" b="0" i="0" u="none" strike="noStrike" cap="none" normalizeH="0" baseline="0" smtClean="0">
            <a:ln>
              <a:noFill/>
            </a:ln>
            <a:solidFill>
              <a:schemeClr val="accent2"/>
            </a:solidFill>
            <a:effectLst/>
            <a:latin typeface="Arial"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Thematic%20survey%20PPT</Template>
  <TotalTime>246</TotalTime>
  <Words>2650</Words>
  <Application>Microsoft Office PowerPoint</Application>
  <PresentationFormat>On-screen Show (4:3)</PresentationFormat>
  <Paragraphs>132</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Thematic survey PPT</vt:lpstr>
      <vt:lpstr> ADCDF: Cynnydd mewn addysg ar gyfer datblygu cynaliadwy a dinasyddiaeth fyd-eang ESDGC: Progress in education for sustainable development and global citizenship </vt:lpstr>
      <vt:lpstr>Cefndir Background</vt:lpstr>
      <vt:lpstr>Prif ganfyddiadau Main findings  </vt:lpstr>
      <vt:lpstr>Prif ganfyddiadau Main findings</vt:lpstr>
      <vt:lpstr>Prif ganfyddiadau Main findings</vt:lpstr>
      <vt:lpstr>Prif ganfyddiadau Main findings</vt:lpstr>
      <vt:lpstr>Prif ganfyddiadau Main findings</vt:lpstr>
      <vt:lpstr>Prif ganfyddiadau Main findings</vt:lpstr>
      <vt:lpstr>Prif ganfyddiadau Main findings</vt:lpstr>
      <vt:lpstr>Prif ganfyddiadau Main findings</vt:lpstr>
      <vt:lpstr>Prif ganfyddiadau Main findings</vt:lpstr>
      <vt:lpstr>Prif ganfyddiadau Main findings</vt:lpstr>
      <vt:lpstr>Prif ganfyddiadau Main findings</vt:lpstr>
      <vt:lpstr>Prif ganfyddiadau Main findings</vt:lpstr>
      <vt:lpstr>Argymhellion Recommendations </vt:lpstr>
      <vt:lpstr>Argymhellion Recommendations</vt:lpstr>
      <vt:lpstr>Argymhellion Recommendations</vt:lpstr>
      <vt:lpstr>Arfer orau Best practice </vt:lpstr>
      <vt:lpstr>10 cwestiwn i ddarparwyr 10 questions for providers </vt:lpstr>
      <vt:lpstr>10 cwestiwn i ddarparwyr 10 questions for providers</vt:lpstr>
      <vt:lpstr>   Dolen gyswllt i’r adroddiad llawn - Cymraeg:  www.estyn.gov.uk/cymraeg/adroddiadau-thematig/adroddiadau-diweddar/  Web-link to full report:  www.estyn.gov.uk/english/thematic-reports/recent-reports/ </vt:lpstr>
      <vt:lpstr>PowerPoint Presentation</vt:lpstr>
    </vt:vector>
  </TitlesOfParts>
  <Company>Estyn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ESDGC: Progress in education for sustainable development and global citizenship</dc:title>
  <dc:creator>jane rees</dc:creator>
  <cp:lastModifiedBy>Robert Gairey</cp:lastModifiedBy>
  <cp:revision>24</cp:revision>
  <dcterms:created xsi:type="dcterms:W3CDTF">2014-05-15T13:13:57Z</dcterms:created>
  <dcterms:modified xsi:type="dcterms:W3CDTF">2015-08-07T08:51:08Z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0x0101004FF563581D1EBA4688BFE70077AFADA60312000AAD7F076E450E48B5A0AC7B3FF907F3</vt:lpwstr>
  </property>
  <property fmtid="{D5CDD505-2E9C-101B-9397-08002B2CF9AE}" pid="3" name="ContentType">
    <vt:lpwstr>Document</vt:lpwstr>
  </property>
  <property fmtid="{D5CDD505-2E9C-101B-9397-08002B2CF9AE}" pid="4" name="Estyn_x0020_Language">
    <vt:lpwstr>1;#English|777de1d1-cd30-4966-a2e3-f61db4c431e8</vt:lpwstr>
  </property>
  <property fmtid="{D5CDD505-2E9C-101B-9397-08002B2CF9AE}" pid="5" name="Estyn Language">
    <vt:lpwstr>1;#English|777de1d1-cd30-4966-a2e3-f61db4c431e8</vt:lpwstr>
  </property>
  <property fmtid="{D5CDD505-2E9C-101B-9397-08002B2CF9AE}" pid="6" name="Title (Welsh)">
    <vt:lpwstr/>
  </property>
  <property fmtid="{D5CDD505-2E9C-101B-9397-08002B2CF9AE}" pid="7" name="COBAS Thematic Event ID">
    <vt:lpwstr>8</vt:lpwstr>
  </property>
  <property fmtid="{D5CDD505-2E9C-101B-9397-08002B2CF9AE}" pid="8" name="COBAS Event Short Title">
    <vt:lpwstr/>
  </property>
  <property fmtid="{D5CDD505-2E9C-101B-9397-08002B2CF9AE}" pid="9" name="b6bad8d7342d4cc5ae5d0cd685ebd519">
    <vt:lpwstr>English777de1d1-cd30-4966-a2e3-f61db4c431e8</vt:lpwstr>
  </property>
  <property fmtid="{D5CDD505-2E9C-101B-9397-08002B2CF9AE}" pid="10" name="Lead Inspector">
    <vt:lpwstr>49;#Huw Watkins</vt:lpwstr>
  </property>
  <property fmtid="{D5CDD505-2E9C-101B-9397-08002B2CF9AE}" pid="11" name="Calendar Year">
    <vt:lpwstr>5</vt:lpwstr>
  </property>
  <property fmtid="{D5CDD505-2E9C-101B-9397-08002B2CF9AE}" pid="12" name="Retention Year">
    <vt:lpwstr/>
  </property>
  <property fmtid="{D5CDD505-2E9C-101B-9397-08002B2CF9AE}" pid="13" name="Year of Survey">
    <vt:lpwstr>2013/14</vt:lpwstr>
  </property>
  <property fmtid="{D5CDD505-2E9C-101B-9397-08002B2CF9AE}" pid="14" name="TaxCatchAll">
    <vt:lpwstr>1;#</vt:lpwstr>
  </property>
  <property fmtid="{D5CDD505-2E9C-101B-9397-08002B2CF9AE}" pid="15" name="Academic Year">
    <vt:lpwstr>4</vt:lpwstr>
  </property>
  <property fmtid="{D5CDD505-2E9C-101B-9397-08002B2CF9AE}" pid="16" name="COBAS Event ID">
    <vt:lpwstr>03677</vt:lpwstr>
  </property>
  <property fmtid="{D5CDD505-2E9C-101B-9397-08002B2CF9AE}" pid="17" name="COBAS Event Title">
    <vt:lpwstr/>
  </property>
  <property fmtid="{D5CDD505-2E9C-101B-9397-08002B2CF9AE}" pid="18" name="Financial Year">
    <vt:lpwstr>2</vt:lpwstr>
  </property>
</Properties>
</file>